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65"/>
  </p:notesMasterIdLst>
  <p:sldIdLst>
    <p:sldId id="256" r:id="rId5"/>
    <p:sldId id="333" r:id="rId6"/>
    <p:sldId id="334" r:id="rId7"/>
    <p:sldId id="335" r:id="rId8"/>
    <p:sldId id="337" r:id="rId9"/>
    <p:sldId id="336" r:id="rId10"/>
    <p:sldId id="267" r:id="rId11"/>
    <p:sldId id="258" r:id="rId12"/>
    <p:sldId id="262" r:id="rId13"/>
    <p:sldId id="263" r:id="rId14"/>
    <p:sldId id="271" r:id="rId15"/>
    <p:sldId id="259" r:id="rId16"/>
    <p:sldId id="302" r:id="rId17"/>
    <p:sldId id="314" r:id="rId18"/>
    <p:sldId id="288" r:id="rId19"/>
    <p:sldId id="290" r:id="rId20"/>
    <p:sldId id="289" r:id="rId21"/>
    <p:sldId id="307" r:id="rId22"/>
    <p:sldId id="320" r:id="rId23"/>
    <p:sldId id="315" r:id="rId24"/>
    <p:sldId id="291" r:id="rId25"/>
    <p:sldId id="292" r:id="rId26"/>
    <p:sldId id="297" r:id="rId27"/>
    <p:sldId id="309" r:id="rId28"/>
    <p:sldId id="311" r:id="rId29"/>
    <p:sldId id="310" r:id="rId30"/>
    <p:sldId id="316" r:id="rId31"/>
    <p:sldId id="313" r:id="rId32"/>
    <p:sldId id="293" r:id="rId33"/>
    <p:sldId id="324" r:id="rId34"/>
    <p:sldId id="294" r:id="rId35"/>
    <p:sldId id="308" r:id="rId36"/>
    <p:sldId id="284" r:id="rId37"/>
    <p:sldId id="332" r:id="rId38"/>
    <p:sldId id="279" r:id="rId39"/>
    <p:sldId id="327" r:id="rId40"/>
    <p:sldId id="296" r:id="rId41"/>
    <p:sldId id="295" r:id="rId42"/>
    <p:sldId id="298" r:id="rId43"/>
    <p:sldId id="317" r:id="rId44"/>
    <p:sldId id="301" r:id="rId45"/>
    <p:sldId id="328" r:id="rId46"/>
    <p:sldId id="280" r:id="rId47"/>
    <p:sldId id="300" r:id="rId48"/>
    <p:sldId id="318" r:id="rId49"/>
    <p:sldId id="331" r:id="rId50"/>
    <p:sldId id="273" r:id="rId51"/>
    <p:sldId id="322" r:id="rId52"/>
    <p:sldId id="325" r:id="rId53"/>
    <p:sldId id="330" r:id="rId54"/>
    <p:sldId id="329" r:id="rId55"/>
    <p:sldId id="326" r:id="rId56"/>
    <p:sldId id="303" r:id="rId57"/>
    <p:sldId id="306" r:id="rId58"/>
    <p:sldId id="321" r:id="rId59"/>
    <p:sldId id="285" r:id="rId60"/>
    <p:sldId id="299" r:id="rId61"/>
    <p:sldId id="304" r:id="rId62"/>
    <p:sldId id="305" r:id="rId63"/>
    <p:sldId id="270" r:id="rId64"/>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864" userDrawn="1">
          <p15:clr>
            <a:srgbClr val="A4A3A4"/>
          </p15:clr>
        </p15:guide>
        <p15:guide id="2" pos="144" userDrawn="1">
          <p15:clr>
            <a:srgbClr val="A4A3A4"/>
          </p15:clr>
        </p15:guide>
        <p15:guide id="3" pos="2280" userDrawn="1">
          <p15:clr>
            <a:srgbClr val="A4A3A4"/>
          </p15:clr>
        </p15:guide>
        <p15:guide id="4" orient="horz" pos="1848" userDrawn="1">
          <p15:clr>
            <a:srgbClr val="A4A3A4"/>
          </p15:clr>
        </p15:guide>
        <p15:guide id="5" pos="244" userDrawn="1">
          <p15:clr>
            <a:srgbClr val="A4A3A4"/>
          </p15:clr>
        </p15:guide>
        <p15:guide id="6" pos="727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sy, Sara" initials="LS" lastIdx="20" clrIdx="0">
    <p:extLst>
      <p:ext uri="{19B8F6BF-5375-455C-9EA6-DF929625EA0E}">
        <p15:presenceInfo xmlns:p15="http://schemas.microsoft.com/office/powerpoint/2012/main" userId="S::slisy@wheels.com::e50c9828-6794-44e7-bb63-66ef2a17da7b" providerId="AD"/>
      </p:ext>
    </p:extLst>
  </p:cmAuthor>
  <p:cmAuthor id="2" name="McFarlin, Leslie" initials="ML" lastIdx="11" clrIdx="1">
    <p:extLst>
      <p:ext uri="{19B8F6BF-5375-455C-9EA6-DF929625EA0E}">
        <p15:presenceInfo xmlns:p15="http://schemas.microsoft.com/office/powerpoint/2012/main" userId="S::lmcfarli@wheels.com::ca7dfaff-c359-4b5b-88b4-eb3ac9afa2e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96868"/>
    <a:srgbClr val="4A792F"/>
    <a:srgbClr val="67914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guide orient="horz" pos="864"/>
        <p:guide pos="144"/>
        <p:guide pos="2280"/>
        <p:guide orient="horz" pos="1848"/>
        <p:guide pos="244"/>
        <p:guide pos="72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charts/_rels/chart1.xml.rels><?xml version="1.0" encoding="UTF-8" standalone="yes"?>
<Relationships xmlns="http://schemas.openxmlformats.org/package/2006/relationships"><Relationship Id="rId3" Type="http://schemas.openxmlformats.org/officeDocument/2006/relationships/oleObject" Target="file:////Users\lesliemcfarlin\Desktop\Text%20Processing%20Projects\FAC-001_AllData"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lesliemcfarlin\Desktop\Text%20Processing%20Projects\FAC-001_AllData"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lesliemcfarlin\Desktop\Text%20Processing%20Projects\FAC-001_AllData"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lesliemcfarlin\Desktop\Text%20Processing%20Projects\FAC-001_AllData"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lesliemcfarlin\Desktop\Text%20Processing%20Projects\FAC-001_AllData"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lesliemcfarlin\Desktop\Text%20Processing%20Projects\FAC-001_AllData"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Users\lesliemcfarlin\Desktop\Text%20Processing%20Projects\FAC-001_AllData"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Users\lesliemcfarlin\Desktop\Text%20Processing%20Projects\FAC-001_AllData"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Users\lesliemcfarlin\Desktop\Text%20Processing%20Projects\FAC-001_AllData"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r>
              <a:rPr lang="en-US" sz="1000" b="1"/>
              <a:t>FleetView Ratings: Helpfulness</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endParaRPr lang="en-US"/>
        </a:p>
      </c:txPr>
    </c:title>
    <c:autoTitleDeleted val="0"/>
    <c:plotArea>
      <c:layout/>
      <c:lineChart>
        <c:grouping val="stacked"/>
        <c:varyColors val="0"/>
        <c:ser>
          <c:idx val="0"/>
          <c:order val="0"/>
          <c:tx>
            <c:strRef>
              <c:f>Ratings!$B$2</c:f>
              <c:strCache>
                <c:ptCount val="1"/>
                <c:pt idx="0">
                  <c:v>Helpfulness</c:v>
                </c:pt>
              </c:strCache>
            </c:strRef>
          </c:tx>
          <c:spPr>
            <a:ln w="28575" cap="rnd">
              <a:solidFill>
                <a:srgbClr val="679146"/>
              </a:solidFill>
              <a:round/>
            </a:ln>
            <a:effectLst/>
          </c:spPr>
          <c:marker>
            <c:symbol val="none"/>
          </c:marker>
          <c:val>
            <c:numRef>
              <c:f>Ratings!$B$3:$B$8</c:f>
              <c:numCache>
                <c:formatCode>General</c:formatCode>
                <c:ptCount val="6"/>
                <c:pt idx="0">
                  <c:v>5</c:v>
                </c:pt>
                <c:pt idx="1">
                  <c:v>5</c:v>
                </c:pt>
                <c:pt idx="2">
                  <c:v>4</c:v>
                </c:pt>
                <c:pt idx="3">
                  <c:v>4</c:v>
                </c:pt>
                <c:pt idx="4">
                  <c:v>4</c:v>
                </c:pt>
                <c:pt idx="5">
                  <c:v>3</c:v>
                </c:pt>
              </c:numCache>
            </c:numRef>
          </c:val>
          <c:smooth val="0"/>
          <c:extLst>
            <c:ext xmlns:c16="http://schemas.microsoft.com/office/drawing/2014/chart" uri="{C3380CC4-5D6E-409C-BE32-E72D297353CC}">
              <c16:uniqueId val="{00000000-7AD7-5D4D-BECE-BDAFC586E0FA}"/>
            </c:ext>
          </c:extLst>
        </c:ser>
        <c:ser>
          <c:idx val="1"/>
          <c:order val="1"/>
          <c:tx>
            <c:strRef>
              <c:f>Ratings!$C$2</c:f>
              <c:strCache>
                <c:ptCount val="1"/>
                <c:pt idx="0">
                  <c:v>Quality of Information</c:v>
                </c:pt>
              </c:strCache>
            </c:strRef>
          </c:tx>
          <c:spPr>
            <a:ln w="28575" cap="rnd">
              <a:solidFill>
                <a:schemeClr val="accent2"/>
              </a:solidFill>
              <a:round/>
            </a:ln>
            <a:effectLst/>
          </c:spPr>
          <c:marker>
            <c:symbol val="none"/>
          </c:marker>
          <c:val>
            <c:numRef>
              <c:f>Ratings!$C$3:$C$8</c:f>
              <c:numCache>
                <c:formatCode>General</c:formatCode>
                <c:ptCount val="6"/>
                <c:pt idx="0">
                  <c:v>5</c:v>
                </c:pt>
                <c:pt idx="1">
                  <c:v>4</c:v>
                </c:pt>
                <c:pt idx="2">
                  <c:v>4</c:v>
                </c:pt>
                <c:pt idx="3">
                  <c:v>3</c:v>
                </c:pt>
                <c:pt idx="4">
                  <c:v>4</c:v>
                </c:pt>
                <c:pt idx="5">
                  <c:v>4</c:v>
                </c:pt>
              </c:numCache>
            </c:numRef>
          </c:val>
          <c:smooth val="0"/>
          <c:extLst>
            <c:ext xmlns:c16="http://schemas.microsoft.com/office/drawing/2014/chart" uri="{C3380CC4-5D6E-409C-BE32-E72D297353CC}">
              <c16:uniqueId val="{00000001-7AD7-5D4D-BECE-BDAFC586E0FA}"/>
            </c:ext>
          </c:extLst>
        </c:ser>
        <c:ser>
          <c:idx val="2"/>
          <c:order val="2"/>
          <c:tx>
            <c:strRef>
              <c:f>Ratings!$D$2</c:f>
              <c:strCache>
                <c:ptCount val="1"/>
                <c:pt idx="0">
                  <c:v>Ease of Use</c:v>
                </c:pt>
              </c:strCache>
            </c:strRef>
          </c:tx>
          <c:spPr>
            <a:ln w="28575" cap="rnd">
              <a:solidFill>
                <a:schemeClr val="accent3"/>
              </a:solidFill>
              <a:round/>
            </a:ln>
            <a:effectLst/>
          </c:spPr>
          <c:marker>
            <c:symbol val="none"/>
          </c:marker>
          <c:val>
            <c:numRef>
              <c:f>Ratings!$D$3:$D$8</c:f>
              <c:numCache>
                <c:formatCode>General</c:formatCode>
                <c:ptCount val="6"/>
                <c:pt idx="0">
                  <c:v>4</c:v>
                </c:pt>
                <c:pt idx="1">
                  <c:v>4</c:v>
                </c:pt>
                <c:pt idx="2">
                  <c:v>4</c:v>
                </c:pt>
                <c:pt idx="3">
                  <c:v>5</c:v>
                </c:pt>
                <c:pt idx="4">
                  <c:v>5</c:v>
                </c:pt>
                <c:pt idx="5">
                  <c:v>4</c:v>
                </c:pt>
              </c:numCache>
            </c:numRef>
          </c:val>
          <c:smooth val="0"/>
          <c:extLst>
            <c:ext xmlns:c16="http://schemas.microsoft.com/office/drawing/2014/chart" uri="{C3380CC4-5D6E-409C-BE32-E72D297353CC}">
              <c16:uniqueId val="{00000002-7AD7-5D4D-BECE-BDAFC586E0FA}"/>
            </c:ext>
          </c:extLst>
        </c:ser>
        <c:dLbls>
          <c:showLegendKey val="0"/>
          <c:showVal val="0"/>
          <c:showCatName val="0"/>
          <c:showSerName val="0"/>
          <c:showPercent val="0"/>
          <c:showBubbleSize val="0"/>
        </c:dLbls>
        <c:smooth val="0"/>
        <c:axId val="1869636832"/>
        <c:axId val="1897000416"/>
      </c:lineChart>
      <c:catAx>
        <c:axId val="1869636832"/>
        <c:scaling>
          <c:orientation val="minMax"/>
        </c:scaling>
        <c:delete val="0"/>
        <c:axPos val="b"/>
        <c:title>
          <c:tx>
            <c:rich>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Participant</a:t>
                </a:r>
              </a:p>
            </c:rich>
          </c:tx>
          <c:overlay val="0"/>
          <c:spPr>
            <a:noFill/>
            <a:ln>
              <a:noFill/>
            </a:ln>
            <a:effectLst/>
          </c:spPr>
          <c:txPr>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97000416"/>
        <c:crosses val="autoZero"/>
        <c:auto val="1"/>
        <c:lblAlgn val="ctr"/>
        <c:lblOffset val="100"/>
        <c:noMultiLvlLbl val="0"/>
      </c:catAx>
      <c:valAx>
        <c:axId val="1897000416"/>
        <c:scaling>
          <c:orientation val="minMax"/>
          <c:max val="5"/>
          <c:min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Rating</a:t>
                </a:r>
              </a:p>
            </c:rich>
          </c:tx>
          <c:overlay val="0"/>
          <c:spPr>
            <a:noFill/>
            <a:ln>
              <a:noFill/>
            </a:ln>
            <a:effectLst/>
          </c:spPr>
          <c:txPr>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69636832"/>
        <c:crosses val="autoZero"/>
        <c:crossBetween val="between"/>
        <c:majorUnit val="1"/>
        <c:minorUnit val="0.5"/>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0" i="0">
          <a:solidFill>
            <a:srgbClr val="696868"/>
          </a:solidFill>
          <a:latin typeface="Proxima Nova Rg" panose="02000506030000020004"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r>
              <a:rPr lang="en-US" sz="1000" b="1"/>
              <a:t>FleetView Ratings: Quality of Information</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endParaRPr lang="en-US"/>
        </a:p>
      </c:txPr>
    </c:title>
    <c:autoTitleDeleted val="0"/>
    <c:plotArea>
      <c:layout/>
      <c:lineChart>
        <c:grouping val="stacked"/>
        <c:varyColors val="0"/>
        <c:ser>
          <c:idx val="0"/>
          <c:order val="0"/>
          <c:tx>
            <c:strRef>
              <c:f>Ratings!$C$2</c:f>
              <c:strCache>
                <c:ptCount val="1"/>
                <c:pt idx="0">
                  <c:v>Quality of Information</c:v>
                </c:pt>
              </c:strCache>
            </c:strRef>
          </c:tx>
          <c:spPr>
            <a:ln w="28575" cap="rnd">
              <a:solidFill>
                <a:srgbClr val="679146"/>
              </a:solidFill>
              <a:round/>
            </a:ln>
            <a:effectLst/>
          </c:spPr>
          <c:marker>
            <c:symbol val="none"/>
          </c:marker>
          <c:val>
            <c:numRef>
              <c:f>Ratings!$C$3:$C$8</c:f>
              <c:numCache>
                <c:formatCode>General</c:formatCode>
                <c:ptCount val="6"/>
                <c:pt idx="0">
                  <c:v>5</c:v>
                </c:pt>
                <c:pt idx="1">
                  <c:v>4</c:v>
                </c:pt>
                <c:pt idx="2">
                  <c:v>4</c:v>
                </c:pt>
                <c:pt idx="3">
                  <c:v>3</c:v>
                </c:pt>
                <c:pt idx="4">
                  <c:v>4</c:v>
                </c:pt>
                <c:pt idx="5">
                  <c:v>4</c:v>
                </c:pt>
              </c:numCache>
            </c:numRef>
          </c:val>
          <c:smooth val="0"/>
          <c:extLst>
            <c:ext xmlns:c16="http://schemas.microsoft.com/office/drawing/2014/chart" uri="{C3380CC4-5D6E-409C-BE32-E72D297353CC}">
              <c16:uniqueId val="{00000000-EB08-7440-A755-5BF9E86ADD5E}"/>
            </c:ext>
          </c:extLst>
        </c:ser>
        <c:ser>
          <c:idx val="1"/>
          <c:order val="1"/>
          <c:tx>
            <c:strRef>
              <c:f>Ratings!$B$2</c:f>
              <c:strCache>
                <c:ptCount val="1"/>
                <c:pt idx="0">
                  <c:v>Helpfulness</c:v>
                </c:pt>
              </c:strCache>
            </c:strRef>
          </c:tx>
          <c:spPr>
            <a:ln w="28575" cap="rnd">
              <a:solidFill>
                <a:schemeClr val="accent2"/>
              </a:solidFill>
              <a:round/>
            </a:ln>
            <a:effectLst/>
          </c:spPr>
          <c:marker>
            <c:symbol val="none"/>
          </c:marker>
          <c:val>
            <c:numRef>
              <c:f>Ratings!$B$3:$B$8</c:f>
              <c:numCache>
                <c:formatCode>General</c:formatCode>
                <c:ptCount val="6"/>
                <c:pt idx="0">
                  <c:v>5</c:v>
                </c:pt>
                <c:pt idx="1">
                  <c:v>5</c:v>
                </c:pt>
                <c:pt idx="2">
                  <c:v>4</c:v>
                </c:pt>
                <c:pt idx="3">
                  <c:v>4</c:v>
                </c:pt>
                <c:pt idx="4">
                  <c:v>4</c:v>
                </c:pt>
                <c:pt idx="5">
                  <c:v>3</c:v>
                </c:pt>
              </c:numCache>
            </c:numRef>
          </c:val>
          <c:smooth val="0"/>
          <c:extLst>
            <c:ext xmlns:c16="http://schemas.microsoft.com/office/drawing/2014/chart" uri="{C3380CC4-5D6E-409C-BE32-E72D297353CC}">
              <c16:uniqueId val="{00000001-EB08-7440-A755-5BF9E86ADD5E}"/>
            </c:ext>
          </c:extLst>
        </c:ser>
        <c:dLbls>
          <c:showLegendKey val="0"/>
          <c:showVal val="0"/>
          <c:showCatName val="0"/>
          <c:showSerName val="0"/>
          <c:showPercent val="0"/>
          <c:showBubbleSize val="0"/>
        </c:dLbls>
        <c:smooth val="0"/>
        <c:axId val="1869636832"/>
        <c:axId val="1897000416"/>
      </c:lineChart>
      <c:catAx>
        <c:axId val="1869636832"/>
        <c:scaling>
          <c:orientation val="minMax"/>
        </c:scaling>
        <c:delete val="0"/>
        <c:axPos val="b"/>
        <c:title>
          <c:tx>
            <c:rich>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Participant</a:t>
                </a:r>
              </a:p>
            </c:rich>
          </c:tx>
          <c:overlay val="0"/>
          <c:spPr>
            <a:noFill/>
            <a:ln>
              <a:noFill/>
            </a:ln>
            <a:effectLst/>
          </c:spPr>
          <c:txPr>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97000416"/>
        <c:crosses val="autoZero"/>
        <c:auto val="1"/>
        <c:lblAlgn val="ctr"/>
        <c:lblOffset val="100"/>
        <c:noMultiLvlLbl val="0"/>
      </c:catAx>
      <c:valAx>
        <c:axId val="1897000416"/>
        <c:scaling>
          <c:orientation val="minMax"/>
          <c:max val="5"/>
          <c:min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Rating</a:t>
                </a:r>
              </a:p>
            </c:rich>
          </c:tx>
          <c:overlay val="0"/>
          <c:spPr>
            <a:noFill/>
            <a:ln>
              <a:noFill/>
            </a:ln>
            <a:effectLst/>
          </c:spPr>
          <c:txPr>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69636832"/>
        <c:crosses val="autoZero"/>
        <c:crossBetween val="between"/>
        <c:majorUnit val="1"/>
        <c:minorUnit val="0.5"/>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696868"/>
          </a:solidFill>
          <a:latin typeface="Proxima Nova Rg" panose="02000506030000020004" pitchFamily="2"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r>
              <a:rPr lang="en-US" sz="1000" b="1"/>
              <a:t>FleetView Ratings: Ease of Use</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endParaRPr lang="en-US"/>
        </a:p>
      </c:txPr>
    </c:title>
    <c:autoTitleDeleted val="0"/>
    <c:plotArea>
      <c:layout/>
      <c:lineChart>
        <c:grouping val="stacked"/>
        <c:varyColors val="0"/>
        <c:ser>
          <c:idx val="0"/>
          <c:order val="0"/>
          <c:tx>
            <c:strRef>
              <c:f>Ratings!$D$2</c:f>
              <c:strCache>
                <c:ptCount val="1"/>
                <c:pt idx="0">
                  <c:v>Ease of Use</c:v>
                </c:pt>
              </c:strCache>
            </c:strRef>
          </c:tx>
          <c:spPr>
            <a:ln w="28575" cap="rnd">
              <a:solidFill>
                <a:srgbClr val="679146"/>
              </a:solidFill>
              <a:round/>
            </a:ln>
            <a:effectLst/>
          </c:spPr>
          <c:marker>
            <c:symbol val="none"/>
          </c:marker>
          <c:val>
            <c:numRef>
              <c:f>Ratings!$D$3:$D$8</c:f>
              <c:numCache>
                <c:formatCode>General</c:formatCode>
                <c:ptCount val="6"/>
                <c:pt idx="0">
                  <c:v>4</c:v>
                </c:pt>
                <c:pt idx="1">
                  <c:v>4</c:v>
                </c:pt>
                <c:pt idx="2">
                  <c:v>4</c:v>
                </c:pt>
                <c:pt idx="3">
                  <c:v>5</c:v>
                </c:pt>
                <c:pt idx="4">
                  <c:v>5</c:v>
                </c:pt>
                <c:pt idx="5">
                  <c:v>4</c:v>
                </c:pt>
              </c:numCache>
            </c:numRef>
          </c:val>
          <c:smooth val="0"/>
          <c:extLst>
            <c:ext xmlns:c16="http://schemas.microsoft.com/office/drawing/2014/chart" uri="{C3380CC4-5D6E-409C-BE32-E72D297353CC}">
              <c16:uniqueId val="{00000000-43F1-204F-9E2B-D566260AF25F}"/>
            </c:ext>
          </c:extLst>
        </c:ser>
        <c:dLbls>
          <c:showLegendKey val="0"/>
          <c:showVal val="0"/>
          <c:showCatName val="0"/>
          <c:showSerName val="0"/>
          <c:showPercent val="0"/>
          <c:showBubbleSize val="0"/>
        </c:dLbls>
        <c:smooth val="0"/>
        <c:axId val="1869636832"/>
        <c:axId val="1897000416"/>
      </c:lineChart>
      <c:catAx>
        <c:axId val="1869636832"/>
        <c:scaling>
          <c:orientation val="minMax"/>
        </c:scaling>
        <c:delete val="0"/>
        <c:axPos val="b"/>
        <c:title>
          <c:tx>
            <c:rich>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Participant</a:t>
                </a:r>
              </a:p>
            </c:rich>
          </c:tx>
          <c:overlay val="0"/>
          <c:spPr>
            <a:noFill/>
            <a:ln>
              <a:noFill/>
            </a:ln>
            <a:effectLst/>
          </c:spPr>
          <c:txPr>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97000416"/>
        <c:crosses val="autoZero"/>
        <c:auto val="1"/>
        <c:lblAlgn val="ctr"/>
        <c:lblOffset val="100"/>
        <c:noMultiLvlLbl val="0"/>
      </c:catAx>
      <c:valAx>
        <c:axId val="1897000416"/>
        <c:scaling>
          <c:orientation val="minMax"/>
          <c:max val="5"/>
          <c:min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Rating</a:t>
                </a:r>
              </a:p>
            </c:rich>
          </c:tx>
          <c:overlay val="0"/>
          <c:spPr>
            <a:noFill/>
            <a:ln>
              <a:noFill/>
            </a:ln>
            <a:effectLst/>
          </c:spPr>
          <c:txPr>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69636832"/>
        <c:crosses val="autoZero"/>
        <c:crossBetween val="between"/>
        <c:majorUnit val="1"/>
        <c:minorUnit val="0.5"/>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696868"/>
          </a:solidFill>
          <a:latin typeface="Proxima Nova Rg" panose="02000506030000020004" pitchFamily="2"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r>
              <a:rPr lang="en-US" sz="1000" b="1"/>
              <a:t>CSD Ratings: Helpfulness</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endParaRPr lang="en-US"/>
        </a:p>
      </c:txPr>
    </c:title>
    <c:autoTitleDeleted val="0"/>
    <c:plotArea>
      <c:layout/>
      <c:lineChart>
        <c:grouping val="stacked"/>
        <c:varyColors val="0"/>
        <c:ser>
          <c:idx val="0"/>
          <c:order val="0"/>
          <c:tx>
            <c:strRef>
              <c:f>Ratings!$J$2</c:f>
              <c:strCache>
                <c:ptCount val="1"/>
                <c:pt idx="0">
                  <c:v>Helpfulness</c:v>
                </c:pt>
              </c:strCache>
            </c:strRef>
          </c:tx>
          <c:spPr>
            <a:ln w="28575" cap="rnd">
              <a:solidFill>
                <a:srgbClr val="679146"/>
              </a:solidFill>
              <a:round/>
            </a:ln>
            <a:effectLst/>
          </c:spPr>
          <c:marker>
            <c:symbol val="none"/>
          </c:marker>
          <c:val>
            <c:numRef>
              <c:f>Ratings!$J$3:$J$8</c:f>
              <c:numCache>
                <c:formatCode>General</c:formatCode>
                <c:ptCount val="6"/>
                <c:pt idx="0">
                  <c:v>5</c:v>
                </c:pt>
                <c:pt idx="1">
                  <c:v>5</c:v>
                </c:pt>
                <c:pt idx="2">
                  <c:v>4</c:v>
                </c:pt>
                <c:pt idx="3">
                  <c:v>5</c:v>
                </c:pt>
                <c:pt idx="4">
                  <c:v>3</c:v>
                </c:pt>
                <c:pt idx="5">
                  <c:v>4</c:v>
                </c:pt>
              </c:numCache>
            </c:numRef>
          </c:val>
          <c:smooth val="0"/>
          <c:extLst>
            <c:ext xmlns:c16="http://schemas.microsoft.com/office/drawing/2014/chart" uri="{C3380CC4-5D6E-409C-BE32-E72D297353CC}">
              <c16:uniqueId val="{00000000-B506-7B46-81FF-8986713E4752}"/>
            </c:ext>
          </c:extLst>
        </c:ser>
        <c:dLbls>
          <c:showLegendKey val="0"/>
          <c:showVal val="0"/>
          <c:showCatName val="0"/>
          <c:showSerName val="0"/>
          <c:showPercent val="0"/>
          <c:showBubbleSize val="0"/>
        </c:dLbls>
        <c:smooth val="0"/>
        <c:axId val="1869636832"/>
        <c:axId val="1897000416"/>
      </c:lineChart>
      <c:catAx>
        <c:axId val="1869636832"/>
        <c:scaling>
          <c:orientation val="minMax"/>
        </c:scaling>
        <c:delete val="0"/>
        <c:axPos val="b"/>
        <c:title>
          <c:tx>
            <c:rich>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Participant</a:t>
                </a:r>
              </a:p>
            </c:rich>
          </c:tx>
          <c:overlay val="0"/>
          <c:spPr>
            <a:noFill/>
            <a:ln>
              <a:noFill/>
            </a:ln>
            <a:effectLst/>
          </c:spPr>
          <c:txPr>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97000416"/>
        <c:crosses val="autoZero"/>
        <c:auto val="1"/>
        <c:lblAlgn val="ctr"/>
        <c:lblOffset val="100"/>
        <c:noMultiLvlLbl val="0"/>
      </c:catAx>
      <c:valAx>
        <c:axId val="1897000416"/>
        <c:scaling>
          <c:orientation val="minMax"/>
          <c:max val="5"/>
          <c:min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Rating</a:t>
                </a:r>
              </a:p>
            </c:rich>
          </c:tx>
          <c:overlay val="0"/>
          <c:spPr>
            <a:noFill/>
            <a:ln>
              <a:noFill/>
            </a:ln>
            <a:effectLst/>
          </c:spPr>
          <c:txPr>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69636832"/>
        <c:crosses val="autoZero"/>
        <c:crossBetween val="between"/>
        <c:majorUnit val="1"/>
        <c:minorUnit val="0.5"/>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0" i="0">
          <a:solidFill>
            <a:srgbClr val="696868"/>
          </a:solidFill>
          <a:latin typeface="Proxima Nova Rg" panose="02000506030000020004" pitchFamily="2"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r>
              <a:rPr lang="en-US" sz="1000" b="1"/>
              <a:t>CSD Ratings: Quality of Information</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endParaRPr lang="en-US"/>
        </a:p>
      </c:txPr>
    </c:title>
    <c:autoTitleDeleted val="0"/>
    <c:plotArea>
      <c:layout/>
      <c:lineChart>
        <c:grouping val="stacked"/>
        <c:varyColors val="0"/>
        <c:ser>
          <c:idx val="0"/>
          <c:order val="0"/>
          <c:tx>
            <c:strRef>
              <c:f>Ratings!$K$2</c:f>
              <c:strCache>
                <c:ptCount val="1"/>
                <c:pt idx="0">
                  <c:v>Quality of Information</c:v>
                </c:pt>
              </c:strCache>
            </c:strRef>
          </c:tx>
          <c:spPr>
            <a:ln w="28575" cap="rnd">
              <a:solidFill>
                <a:srgbClr val="679146"/>
              </a:solidFill>
              <a:round/>
            </a:ln>
            <a:effectLst/>
          </c:spPr>
          <c:marker>
            <c:symbol val="none"/>
          </c:marker>
          <c:val>
            <c:numRef>
              <c:f>Ratings!$K$3:$K$8</c:f>
              <c:numCache>
                <c:formatCode>General</c:formatCode>
                <c:ptCount val="6"/>
                <c:pt idx="0">
                  <c:v>5</c:v>
                </c:pt>
                <c:pt idx="1">
                  <c:v>4</c:v>
                </c:pt>
                <c:pt idx="2">
                  <c:v>4</c:v>
                </c:pt>
                <c:pt idx="3">
                  <c:v>5</c:v>
                </c:pt>
                <c:pt idx="4">
                  <c:v>3</c:v>
                </c:pt>
                <c:pt idx="5">
                  <c:v>4</c:v>
                </c:pt>
              </c:numCache>
            </c:numRef>
          </c:val>
          <c:smooth val="0"/>
          <c:extLst>
            <c:ext xmlns:c16="http://schemas.microsoft.com/office/drawing/2014/chart" uri="{C3380CC4-5D6E-409C-BE32-E72D297353CC}">
              <c16:uniqueId val="{00000000-261A-8B4F-A511-B38BDAFF593C}"/>
            </c:ext>
          </c:extLst>
        </c:ser>
        <c:dLbls>
          <c:showLegendKey val="0"/>
          <c:showVal val="0"/>
          <c:showCatName val="0"/>
          <c:showSerName val="0"/>
          <c:showPercent val="0"/>
          <c:showBubbleSize val="0"/>
        </c:dLbls>
        <c:smooth val="0"/>
        <c:axId val="1869636832"/>
        <c:axId val="1897000416"/>
      </c:lineChart>
      <c:catAx>
        <c:axId val="1869636832"/>
        <c:scaling>
          <c:orientation val="minMax"/>
        </c:scaling>
        <c:delete val="0"/>
        <c:axPos val="b"/>
        <c:title>
          <c:tx>
            <c:rich>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Participant</a:t>
                </a:r>
              </a:p>
            </c:rich>
          </c:tx>
          <c:overlay val="0"/>
          <c:spPr>
            <a:noFill/>
            <a:ln>
              <a:noFill/>
            </a:ln>
            <a:effectLst/>
          </c:spPr>
          <c:txPr>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97000416"/>
        <c:crosses val="autoZero"/>
        <c:auto val="1"/>
        <c:lblAlgn val="ctr"/>
        <c:lblOffset val="100"/>
        <c:noMultiLvlLbl val="0"/>
      </c:catAx>
      <c:valAx>
        <c:axId val="1897000416"/>
        <c:scaling>
          <c:orientation val="minMax"/>
          <c:max val="5"/>
          <c:min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Rating</a:t>
                </a:r>
              </a:p>
            </c:rich>
          </c:tx>
          <c:overlay val="0"/>
          <c:spPr>
            <a:noFill/>
            <a:ln>
              <a:noFill/>
            </a:ln>
            <a:effectLst/>
          </c:spPr>
          <c:txPr>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69636832"/>
        <c:crosses val="autoZero"/>
        <c:crossBetween val="between"/>
        <c:majorUnit val="1"/>
        <c:minorUnit val="0.5"/>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696868"/>
          </a:solidFill>
          <a:latin typeface="Proxima Nova Rg" panose="02000506030000020004" pitchFamily="2" charset="0"/>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r>
              <a:rPr lang="en-US" sz="1000" b="1"/>
              <a:t>CSD Ratings: Ease of Use</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endParaRPr lang="en-US"/>
        </a:p>
      </c:txPr>
    </c:title>
    <c:autoTitleDeleted val="0"/>
    <c:plotArea>
      <c:layout/>
      <c:lineChart>
        <c:grouping val="stacked"/>
        <c:varyColors val="0"/>
        <c:ser>
          <c:idx val="0"/>
          <c:order val="0"/>
          <c:tx>
            <c:strRef>
              <c:f>Ratings!$L$2</c:f>
              <c:strCache>
                <c:ptCount val="1"/>
                <c:pt idx="0">
                  <c:v>Ease of Use</c:v>
                </c:pt>
              </c:strCache>
            </c:strRef>
          </c:tx>
          <c:spPr>
            <a:ln w="28575" cap="rnd">
              <a:solidFill>
                <a:srgbClr val="679146"/>
              </a:solidFill>
              <a:round/>
            </a:ln>
            <a:effectLst/>
          </c:spPr>
          <c:marker>
            <c:symbol val="none"/>
          </c:marker>
          <c:val>
            <c:numRef>
              <c:f>Ratings!$L$3:$L$8</c:f>
              <c:numCache>
                <c:formatCode>General</c:formatCode>
                <c:ptCount val="6"/>
                <c:pt idx="0">
                  <c:v>5</c:v>
                </c:pt>
                <c:pt idx="1">
                  <c:v>3</c:v>
                </c:pt>
                <c:pt idx="2">
                  <c:v>4</c:v>
                </c:pt>
                <c:pt idx="3">
                  <c:v>5</c:v>
                </c:pt>
                <c:pt idx="4">
                  <c:v>4</c:v>
                </c:pt>
                <c:pt idx="5">
                  <c:v>5</c:v>
                </c:pt>
              </c:numCache>
            </c:numRef>
          </c:val>
          <c:smooth val="0"/>
          <c:extLst>
            <c:ext xmlns:c16="http://schemas.microsoft.com/office/drawing/2014/chart" uri="{C3380CC4-5D6E-409C-BE32-E72D297353CC}">
              <c16:uniqueId val="{00000000-C795-7A40-882B-CEFCB4537BAE}"/>
            </c:ext>
          </c:extLst>
        </c:ser>
        <c:dLbls>
          <c:showLegendKey val="0"/>
          <c:showVal val="0"/>
          <c:showCatName val="0"/>
          <c:showSerName val="0"/>
          <c:showPercent val="0"/>
          <c:showBubbleSize val="0"/>
        </c:dLbls>
        <c:smooth val="0"/>
        <c:axId val="1869636832"/>
        <c:axId val="1897000416"/>
      </c:lineChart>
      <c:catAx>
        <c:axId val="1869636832"/>
        <c:scaling>
          <c:orientation val="minMax"/>
        </c:scaling>
        <c:delete val="0"/>
        <c:axPos val="b"/>
        <c:title>
          <c:tx>
            <c:rich>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Participant</a:t>
                </a:r>
              </a:p>
            </c:rich>
          </c:tx>
          <c:overlay val="0"/>
          <c:spPr>
            <a:noFill/>
            <a:ln>
              <a:noFill/>
            </a:ln>
            <a:effectLst/>
          </c:spPr>
          <c:txPr>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97000416"/>
        <c:crosses val="autoZero"/>
        <c:auto val="1"/>
        <c:lblAlgn val="ctr"/>
        <c:lblOffset val="100"/>
        <c:noMultiLvlLbl val="0"/>
      </c:catAx>
      <c:valAx>
        <c:axId val="1897000416"/>
        <c:scaling>
          <c:orientation val="minMax"/>
          <c:max val="5"/>
          <c:min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Rating</a:t>
                </a:r>
              </a:p>
            </c:rich>
          </c:tx>
          <c:overlay val="0"/>
          <c:spPr>
            <a:noFill/>
            <a:ln>
              <a:noFill/>
            </a:ln>
            <a:effectLst/>
          </c:spPr>
          <c:txPr>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69636832"/>
        <c:crosses val="autoZero"/>
        <c:crossBetween val="between"/>
        <c:majorUnit val="1"/>
        <c:minorUnit val="0.5"/>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696868"/>
          </a:solidFill>
          <a:latin typeface="Proxima Nova Rg" panose="02000506030000020004" pitchFamily="2"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r>
              <a:rPr lang="en-US" sz="1000" b="1"/>
              <a:t>TRAX Ratings: Helpfulness</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endParaRPr lang="en-US"/>
        </a:p>
      </c:txPr>
    </c:title>
    <c:autoTitleDeleted val="0"/>
    <c:plotArea>
      <c:layout/>
      <c:lineChart>
        <c:grouping val="stacked"/>
        <c:varyColors val="0"/>
        <c:ser>
          <c:idx val="0"/>
          <c:order val="0"/>
          <c:tx>
            <c:strRef>
              <c:f>Ratings!$F$2</c:f>
              <c:strCache>
                <c:ptCount val="1"/>
                <c:pt idx="0">
                  <c:v>Helpfulness</c:v>
                </c:pt>
              </c:strCache>
            </c:strRef>
          </c:tx>
          <c:spPr>
            <a:ln w="28575" cap="rnd">
              <a:solidFill>
                <a:srgbClr val="679146"/>
              </a:solidFill>
              <a:round/>
            </a:ln>
            <a:effectLst/>
          </c:spPr>
          <c:marker>
            <c:symbol val="none"/>
          </c:marker>
          <c:val>
            <c:numRef>
              <c:f>Ratings!$F$3:$F$5</c:f>
              <c:numCache>
                <c:formatCode>General</c:formatCode>
                <c:ptCount val="3"/>
                <c:pt idx="0">
                  <c:v>5</c:v>
                </c:pt>
                <c:pt idx="1">
                  <c:v>4</c:v>
                </c:pt>
                <c:pt idx="2">
                  <c:v>4</c:v>
                </c:pt>
              </c:numCache>
            </c:numRef>
          </c:val>
          <c:smooth val="0"/>
          <c:extLst>
            <c:ext xmlns:c16="http://schemas.microsoft.com/office/drawing/2014/chart" uri="{C3380CC4-5D6E-409C-BE32-E72D297353CC}">
              <c16:uniqueId val="{00000000-F900-FA4A-A4E6-FE28CBD15C3A}"/>
            </c:ext>
          </c:extLst>
        </c:ser>
        <c:dLbls>
          <c:showLegendKey val="0"/>
          <c:showVal val="0"/>
          <c:showCatName val="0"/>
          <c:showSerName val="0"/>
          <c:showPercent val="0"/>
          <c:showBubbleSize val="0"/>
        </c:dLbls>
        <c:smooth val="0"/>
        <c:axId val="1869636832"/>
        <c:axId val="1897000416"/>
      </c:lineChart>
      <c:catAx>
        <c:axId val="1869636832"/>
        <c:scaling>
          <c:orientation val="minMax"/>
        </c:scaling>
        <c:delete val="0"/>
        <c:axPos val="b"/>
        <c:title>
          <c:tx>
            <c:rich>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Participant</a:t>
                </a:r>
              </a:p>
            </c:rich>
          </c:tx>
          <c:overlay val="0"/>
          <c:spPr>
            <a:noFill/>
            <a:ln>
              <a:noFill/>
            </a:ln>
            <a:effectLst/>
          </c:spPr>
          <c:txPr>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97000416"/>
        <c:crosses val="autoZero"/>
        <c:auto val="1"/>
        <c:lblAlgn val="ctr"/>
        <c:lblOffset val="100"/>
        <c:noMultiLvlLbl val="0"/>
      </c:catAx>
      <c:valAx>
        <c:axId val="1897000416"/>
        <c:scaling>
          <c:orientation val="minMax"/>
          <c:max val="5"/>
          <c:min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Rating</a:t>
                </a:r>
              </a:p>
            </c:rich>
          </c:tx>
          <c:overlay val="0"/>
          <c:spPr>
            <a:noFill/>
            <a:ln>
              <a:noFill/>
            </a:ln>
            <a:effectLst/>
          </c:spPr>
          <c:txPr>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69636832"/>
        <c:crosses val="autoZero"/>
        <c:crossBetween val="between"/>
        <c:majorUnit val="1"/>
        <c:minorUnit val="0.5"/>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0" i="0">
          <a:solidFill>
            <a:srgbClr val="696868"/>
          </a:solidFill>
          <a:latin typeface="Proxima Nova Rg" panose="02000506030000020004" pitchFamily="2" charset="0"/>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r>
              <a:rPr lang="en-US" sz="1000" b="1"/>
              <a:t>TRAX Ratings: Quality of Information</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endParaRPr lang="en-US"/>
        </a:p>
      </c:txPr>
    </c:title>
    <c:autoTitleDeleted val="0"/>
    <c:plotArea>
      <c:layout/>
      <c:lineChart>
        <c:grouping val="stacked"/>
        <c:varyColors val="0"/>
        <c:ser>
          <c:idx val="0"/>
          <c:order val="0"/>
          <c:tx>
            <c:strRef>
              <c:f>Ratings!$G$2</c:f>
              <c:strCache>
                <c:ptCount val="1"/>
                <c:pt idx="0">
                  <c:v>Quality of Information</c:v>
                </c:pt>
              </c:strCache>
            </c:strRef>
          </c:tx>
          <c:spPr>
            <a:ln w="28575" cap="rnd">
              <a:solidFill>
                <a:srgbClr val="679146"/>
              </a:solidFill>
              <a:round/>
            </a:ln>
            <a:effectLst/>
          </c:spPr>
          <c:marker>
            <c:symbol val="none"/>
          </c:marker>
          <c:val>
            <c:numRef>
              <c:f>Ratings!$G$3:$G$5</c:f>
              <c:numCache>
                <c:formatCode>General</c:formatCode>
                <c:ptCount val="3"/>
                <c:pt idx="0">
                  <c:v>4</c:v>
                </c:pt>
                <c:pt idx="1">
                  <c:v>4</c:v>
                </c:pt>
                <c:pt idx="2">
                  <c:v>4</c:v>
                </c:pt>
              </c:numCache>
            </c:numRef>
          </c:val>
          <c:smooth val="0"/>
          <c:extLst>
            <c:ext xmlns:c16="http://schemas.microsoft.com/office/drawing/2014/chart" uri="{C3380CC4-5D6E-409C-BE32-E72D297353CC}">
              <c16:uniqueId val="{00000000-17AD-6049-8E43-B328BD877B08}"/>
            </c:ext>
          </c:extLst>
        </c:ser>
        <c:dLbls>
          <c:showLegendKey val="0"/>
          <c:showVal val="0"/>
          <c:showCatName val="0"/>
          <c:showSerName val="0"/>
          <c:showPercent val="0"/>
          <c:showBubbleSize val="0"/>
        </c:dLbls>
        <c:smooth val="0"/>
        <c:axId val="1869636832"/>
        <c:axId val="1897000416"/>
      </c:lineChart>
      <c:catAx>
        <c:axId val="1869636832"/>
        <c:scaling>
          <c:orientation val="minMax"/>
        </c:scaling>
        <c:delete val="0"/>
        <c:axPos val="b"/>
        <c:title>
          <c:tx>
            <c:rich>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Participant</a:t>
                </a:r>
              </a:p>
            </c:rich>
          </c:tx>
          <c:overlay val="0"/>
          <c:spPr>
            <a:noFill/>
            <a:ln>
              <a:noFill/>
            </a:ln>
            <a:effectLst/>
          </c:spPr>
          <c:txPr>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97000416"/>
        <c:crosses val="autoZero"/>
        <c:auto val="1"/>
        <c:lblAlgn val="ctr"/>
        <c:lblOffset val="100"/>
        <c:noMultiLvlLbl val="0"/>
      </c:catAx>
      <c:valAx>
        <c:axId val="1897000416"/>
        <c:scaling>
          <c:orientation val="minMax"/>
          <c:max val="5"/>
          <c:min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Rating</a:t>
                </a:r>
              </a:p>
            </c:rich>
          </c:tx>
          <c:overlay val="0"/>
          <c:spPr>
            <a:noFill/>
            <a:ln>
              <a:noFill/>
            </a:ln>
            <a:effectLst/>
          </c:spPr>
          <c:txPr>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69636832"/>
        <c:crosses val="autoZero"/>
        <c:crossBetween val="between"/>
        <c:majorUnit val="1"/>
        <c:minorUnit val="0.5"/>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696868"/>
          </a:solidFill>
          <a:latin typeface="Proxima Nova Rg" panose="02000506030000020004" pitchFamily="2"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r>
              <a:rPr lang="en-US" sz="1000" b="1"/>
              <a:t>TRAX Ratings: Ease of Use</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696868"/>
              </a:solidFill>
              <a:latin typeface="Proxima Nova Rg" panose="02000506030000020004" pitchFamily="2" charset="0"/>
              <a:ea typeface="+mn-ea"/>
              <a:cs typeface="+mn-cs"/>
            </a:defRPr>
          </a:pPr>
          <a:endParaRPr lang="en-US"/>
        </a:p>
      </c:txPr>
    </c:title>
    <c:autoTitleDeleted val="0"/>
    <c:plotArea>
      <c:layout/>
      <c:lineChart>
        <c:grouping val="stacked"/>
        <c:varyColors val="0"/>
        <c:ser>
          <c:idx val="0"/>
          <c:order val="0"/>
          <c:tx>
            <c:strRef>
              <c:f>Ratings!$H$2</c:f>
              <c:strCache>
                <c:ptCount val="1"/>
                <c:pt idx="0">
                  <c:v>Ease of Use</c:v>
                </c:pt>
              </c:strCache>
            </c:strRef>
          </c:tx>
          <c:spPr>
            <a:ln w="28575" cap="rnd">
              <a:solidFill>
                <a:srgbClr val="679146"/>
              </a:solidFill>
              <a:round/>
            </a:ln>
            <a:effectLst/>
          </c:spPr>
          <c:marker>
            <c:symbol val="none"/>
          </c:marker>
          <c:val>
            <c:numRef>
              <c:f>Ratings!$H$3:$H$5</c:f>
              <c:numCache>
                <c:formatCode>General</c:formatCode>
                <c:ptCount val="3"/>
                <c:pt idx="0">
                  <c:v>5</c:v>
                </c:pt>
                <c:pt idx="1">
                  <c:v>3</c:v>
                </c:pt>
                <c:pt idx="2">
                  <c:v>4</c:v>
                </c:pt>
              </c:numCache>
            </c:numRef>
          </c:val>
          <c:smooth val="0"/>
          <c:extLst>
            <c:ext xmlns:c16="http://schemas.microsoft.com/office/drawing/2014/chart" uri="{C3380CC4-5D6E-409C-BE32-E72D297353CC}">
              <c16:uniqueId val="{00000000-7CB2-B048-9CD4-F897BE43EA6C}"/>
            </c:ext>
          </c:extLst>
        </c:ser>
        <c:dLbls>
          <c:showLegendKey val="0"/>
          <c:showVal val="0"/>
          <c:showCatName val="0"/>
          <c:showSerName val="0"/>
          <c:showPercent val="0"/>
          <c:showBubbleSize val="0"/>
        </c:dLbls>
        <c:smooth val="0"/>
        <c:axId val="1869636832"/>
        <c:axId val="1897000416"/>
      </c:lineChart>
      <c:catAx>
        <c:axId val="1869636832"/>
        <c:scaling>
          <c:orientation val="minMax"/>
        </c:scaling>
        <c:delete val="0"/>
        <c:axPos val="b"/>
        <c:title>
          <c:tx>
            <c:rich>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Participant</a:t>
                </a:r>
              </a:p>
            </c:rich>
          </c:tx>
          <c:overlay val="0"/>
          <c:spPr>
            <a:noFill/>
            <a:ln>
              <a:noFill/>
            </a:ln>
            <a:effectLst/>
          </c:spPr>
          <c:txPr>
            <a:bodyPr rot="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97000416"/>
        <c:crosses val="autoZero"/>
        <c:auto val="1"/>
        <c:lblAlgn val="ctr"/>
        <c:lblOffset val="100"/>
        <c:noMultiLvlLbl val="0"/>
      </c:catAx>
      <c:valAx>
        <c:axId val="1897000416"/>
        <c:scaling>
          <c:orientation val="minMax"/>
          <c:max val="5"/>
          <c:min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r>
                  <a:rPr lang="en-US" b="1"/>
                  <a:t>Rating</a:t>
                </a:r>
              </a:p>
            </c:rich>
          </c:tx>
          <c:overlay val="0"/>
          <c:spPr>
            <a:noFill/>
            <a:ln>
              <a:noFill/>
            </a:ln>
            <a:effectLst/>
          </c:spPr>
          <c:txPr>
            <a:bodyPr rot="-5400000" spcFirstLastPara="1" vertOverflow="ellipsis" vert="horz" wrap="square" anchor="ctr" anchorCtr="1"/>
            <a:lstStyle/>
            <a:p>
              <a:pPr>
                <a:defRPr sz="1000" b="1" i="0" u="none" strike="noStrike" kern="1200" baseline="0">
                  <a:solidFill>
                    <a:srgbClr val="696868"/>
                  </a:solidFill>
                  <a:latin typeface="Proxima Nova Rg" panose="02000506030000020004"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696868"/>
                </a:solidFill>
                <a:latin typeface="Proxima Nova Rg" panose="02000506030000020004" pitchFamily="2" charset="0"/>
                <a:ea typeface="+mn-ea"/>
                <a:cs typeface="+mn-cs"/>
              </a:defRPr>
            </a:pPr>
            <a:endParaRPr lang="en-US"/>
          </a:p>
        </c:txPr>
        <c:crossAx val="1869636832"/>
        <c:crosses val="autoZero"/>
        <c:crossBetween val="between"/>
        <c:majorUnit val="1"/>
        <c:minorUnit val="0.5"/>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696868"/>
          </a:solidFill>
          <a:latin typeface="Proxima Nova Rg" panose="02000506030000020004" pitchFamily="2"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22F43B-18DB-0E4E-81DD-ACE52DA3275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1CE0D0CF-ED8F-2444-844B-76782D5CCF74}"/>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6238D153-4B33-8F46-8E8D-17C7B285CEDB}" type="datetimeFigureOut">
              <a:rPr lang="en-US"/>
              <a:pPr>
                <a:defRPr/>
              </a:pPr>
              <a:t>3/30/22</a:t>
            </a:fld>
            <a:endParaRPr lang="en-US"/>
          </a:p>
        </p:txBody>
      </p:sp>
      <p:sp>
        <p:nvSpPr>
          <p:cNvPr id="4" name="Slide Image Placeholder 3">
            <a:extLst>
              <a:ext uri="{FF2B5EF4-FFF2-40B4-BE49-F238E27FC236}">
                <a16:creationId xmlns:a16="http://schemas.microsoft.com/office/drawing/2014/main" id="{70D651BF-AE9F-D84E-BB2B-57D591623DCD}"/>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20E94273-26D1-784F-917A-F493DC0F5CBA}"/>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1F9CE0F5-463E-564F-8561-CDA6C1C6425C}"/>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a:extLst>
              <a:ext uri="{FF2B5EF4-FFF2-40B4-BE49-F238E27FC236}">
                <a16:creationId xmlns:a16="http://schemas.microsoft.com/office/drawing/2014/main" id="{9209407B-7A8C-1849-9B93-02071D5F2154}"/>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BBA440FA-0397-1A4A-93B6-E0ED0C813F36}"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7">
            <a:extLst>
              <a:ext uri="{FF2B5EF4-FFF2-40B4-BE49-F238E27FC236}">
                <a16:creationId xmlns:a16="http://schemas.microsoft.com/office/drawing/2014/main" id="{F6F94876-B4B7-934C-8AEA-73818A5FA4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8963" y="6443663"/>
            <a:ext cx="8509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0" y="2355639"/>
            <a:ext cx="12187528" cy="1154323"/>
          </a:xfrm>
          <a:noFill/>
        </p:spPr>
        <p:txBody>
          <a:bodyPr anchor="b"/>
          <a:lstStyle>
            <a:lvl1pPr algn="l">
              <a:defRPr sz="4000">
                <a:solidFill>
                  <a:srgbClr val="4A792F"/>
                </a:solidFill>
              </a:defRPr>
            </a:lvl1pPr>
          </a:lstStyle>
          <a:p>
            <a:r>
              <a:rPr lang="en-US"/>
              <a:t>Click to edit Master title style</a:t>
            </a:r>
          </a:p>
        </p:txBody>
      </p:sp>
      <p:sp>
        <p:nvSpPr>
          <p:cNvPr id="3" name="Subtitle 2"/>
          <p:cNvSpPr>
            <a:spLocks noGrp="1"/>
          </p:cNvSpPr>
          <p:nvPr>
            <p:ph type="subTitle" idx="1"/>
          </p:nvPr>
        </p:nvSpPr>
        <p:spPr>
          <a:xfrm>
            <a:off x="0" y="3602038"/>
            <a:ext cx="12187526" cy="1655762"/>
          </a:xfrm>
        </p:spPr>
        <p:txBody>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Date Placeholder 3">
            <a:extLst>
              <a:ext uri="{FF2B5EF4-FFF2-40B4-BE49-F238E27FC236}">
                <a16:creationId xmlns:a16="http://schemas.microsoft.com/office/drawing/2014/main" id="{576CDF79-59DB-6D48-9A6A-B47638AB1797}"/>
              </a:ext>
            </a:extLst>
          </p:cNvPr>
          <p:cNvSpPr>
            <a:spLocks noGrp="1"/>
          </p:cNvSpPr>
          <p:nvPr>
            <p:ph type="dt" sz="half" idx="10"/>
          </p:nvPr>
        </p:nvSpPr>
        <p:spPr/>
        <p:txBody>
          <a:bodyPr/>
          <a:lstStyle>
            <a:lvl1pPr>
              <a:defRPr/>
            </a:lvl1pPr>
          </a:lstStyle>
          <a:p>
            <a:pPr>
              <a:defRPr/>
            </a:pPr>
            <a:fld id="{8C1CD770-347C-AC42-B2CC-400EDAEC8140}" type="datetime1">
              <a:rPr lang="en-US"/>
              <a:pPr>
                <a:defRPr/>
              </a:pPr>
              <a:t>3/30/22</a:t>
            </a:fld>
            <a:endParaRPr lang="en-US"/>
          </a:p>
        </p:txBody>
      </p:sp>
      <p:sp>
        <p:nvSpPr>
          <p:cNvPr id="6" name="Footer Placeholder 4">
            <a:extLst>
              <a:ext uri="{FF2B5EF4-FFF2-40B4-BE49-F238E27FC236}">
                <a16:creationId xmlns:a16="http://schemas.microsoft.com/office/drawing/2014/main" id="{D68AC70A-A8BF-8349-B784-8099E6B66F4A}"/>
              </a:ext>
            </a:extLst>
          </p:cNvPr>
          <p:cNvSpPr>
            <a:spLocks noGrp="1"/>
          </p:cNvSpPr>
          <p:nvPr>
            <p:ph type="ftr" sz="quarter" idx="11"/>
          </p:nvPr>
        </p:nvSpPr>
        <p:spPr>
          <a:xfrm>
            <a:off x="4038600" y="6356350"/>
            <a:ext cx="4114800" cy="365125"/>
          </a:xfrm>
          <a:prstGeom prst="rect">
            <a:avLst/>
          </a:prstGeom>
        </p:spPr>
        <p:txBody>
          <a:bodyPr/>
          <a:lstStyle>
            <a:lvl1pPr>
              <a:defRPr dirty="0"/>
            </a:lvl1pPr>
          </a:lstStyle>
          <a:p>
            <a:pPr>
              <a:defRPr/>
            </a:pPr>
            <a:r>
              <a:rPr lang="en-US"/>
              <a:t>  </a:t>
            </a:r>
          </a:p>
        </p:txBody>
      </p:sp>
      <p:sp>
        <p:nvSpPr>
          <p:cNvPr id="7" name="Slide Number Placeholder 5">
            <a:extLst>
              <a:ext uri="{FF2B5EF4-FFF2-40B4-BE49-F238E27FC236}">
                <a16:creationId xmlns:a16="http://schemas.microsoft.com/office/drawing/2014/main" id="{B365DBCB-38EC-264E-929F-B1F3D3953532}"/>
              </a:ext>
            </a:extLst>
          </p:cNvPr>
          <p:cNvSpPr>
            <a:spLocks noGrp="1"/>
          </p:cNvSpPr>
          <p:nvPr>
            <p:ph type="sldNum" sz="quarter" idx="12"/>
          </p:nvPr>
        </p:nvSpPr>
        <p:spPr/>
        <p:txBody>
          <a:bodyPr/>
          <a:lstStyle>
            <a:lvl1pPr>
              <a:defRPr/>
            </a:lvl1pPr>
          </a:lstStyle>
          <a:p>
            <a:pPr>
              <a:defRPr/>
            </a:pPr>
            <a:fld id="{74E3D42C-D5D6-C549-8143-762E8D1A36BC}" type="slidenum">
              <a:rPr lang="en-US"/>
              <a:pPr>
                <a:defRPr/>
              </a:pPr>
              <a:t>‹#›</a:t>
            </a:fld>
            <a:endParaRPr lang="en-US"/>
          </a:p>
        </p:txBody>
      </p:sp>
    </p:spTree>
    <p:extLst>
      <p:ext uri="{BB962C8B-B14F-4D97-AF65-F5344CB8AC3E}">
        <p14:creationId xmlns:p14="http://schemas.microsoft.com/office/powerpoint/2010/main" val="3081853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1709738"/>
            <a:ext cx="12187528" cy="2852737"/>
          </a:xfrm>
        </p:spPr>
        <p:txBody>
          <a:bodyPr anchor="b"/>
          <a:lstStyle>
            <a:lvl1pPr>
              <a:defRPr sz="4800"/>
            </a:lvl1pPr>
          </a:lstStyle>
          <a:p>
            <a:r>
              <a:rPr lang="en-US"/>
              <a:t>Click to edit Master title style</a:t>
            </a:r>
          </a:p>
        </p:txBody>
      </p:sp>
      <p:sp>
        <p:nvSpPr>
          <p:cNvPr id="3" name="Text Placeholder 2"/>
          <p:cNvSpPr>
            <a:spLocks noGrp="1"/>
          </p:cNvSpPr>
          <p:nvPr>
            <p:ph type="body" idx="1"/>
          </p:nvPr>
        </p:nvSpPr>
        <p:spPr>
          <a:xfrm>
            <a:off x="0" y="4589463"/>
            <a:ext cx="12187526" cy="1500187"/>
          </a:xfrm>
        </p:spPr>
        <p:txBody>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E952E18-E28D-E345-8C2E-3BB6568B2412}"/>
              </a:ext>
            </a:extLst>
          </p:cNvPr>
          <p:cNvSpPr>
            <a:spLocks noGrp="1"/>
          </p:cNvSpPr>
          <p:nvPr>
            <p:ph type="dt" sz="half" idx="10"/>
          </p:nvPr>
        </p:nvSpPr>
        <p:spPr/>
        <p:txBody>
          <a:bodyPr/>
          <a:lstStyle>
            <a:lvl1pPr>
              <a:defRPr/>
            </a:lvl1pPr>
          </a:lstStyle>
          <a:p>
            <a:pPr>
              <a:defRPr/>
            </a:pPr>
            <a:fld id="{F257F5D7-944E-8440-B563-973D74FC8E69}" type="datetime1">
              <a:rPr lang="en-US"/>
              <a:pPr>
                <a:defRPr/>
              </a:pPr>
              <a:t>3/30/22</a:t>
            </a:fld>
            <a:endParaRPr lang="en-US"/>
          </a:p>
        </p:txBody>
      </p:sp>
      <p:sp>
        <p:nvSpPr>
          <p:cNvPr id="5" name="Slide Number Placeholder 5">
            <a:extLst>
              <a:ext uri="{FF2B5EF4-FFF2-40B4-BE49-F238E27FC236}">
                <a16:creationId xmlns:a16="http://schemas.microsoft.com/office/drawing/2014/main" id="{B7050C60-B059-8043-A9A3-B945B4529668}"/>
              </a:ext>
            </a:extLst>
          </p:cNvPr>
          <p:cNvSpPr>
            <a:spLocks noGrp="1"/>
          </p:cNvSpPr>
          <p:nvPr>
            <p:ph type="sldNum" sz="quarter" idx="11"/>
          </p:nvPr>
        </p:nvSpPr>
        <p:spPr/>
        <p:txBody>
          <a:bodyPr/>
          <a:lstStyle>
            <a:lvl1pPr>
              <a:defRPr/>
            </a:lvl1pPr>
          </a:lstStyle>
          <a:p>
            <a:pPr>
              <a:defRPr/>
            </a:pPr>
            <a:fld id="{C071198A-2B3D-2744-BD9A-BD6FC74E0F69}" type="slidenum">
              <a:rPr lang="en-US"/>
              <a:pPr>
                <a:defRPr/>
              </a:pPr>
              <a:t>‹#›</a:t>
            </a:fld>
            <a:endParaRPr lang="en-US"/>
          </a:p>
        </p:txBody>
      </p:sp>
    </p:spTree>
    <p:extLst>
      <p:ext uri="{BB962C8B-B14F-4D97-AF65-F5344CB8AC3E}">
        <p14:creationId xmlns:p14="http://schemas.microsoft.com/office/powerpoint/2010/main" val="25871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8B128B-9A19-AC43-A151-FDC399D8B123}"/>
              </a:ext>
            </a:extLst>
          </p:cNvPr>
          <p:cNvSpPr>
            <a:spLocks noGrp="1"/>
          </p:cNvSpPr>
          <p:nvPr>
            <p:ph type="dt" sz="half" idx="10"/>
          </p:nvPr>
        </p:nvSpPr>
        <p:spPr/>
        <p:txBody>
          <a:bodyPr/>
          <a:lstStyle>
            <a:lvl1pPr>
              <a:defRPr/>
            </a:lvl1pPr>
          </a:lstStyle>
          <a:p>
            <a:pPr>
              <a:defRPr/>
            </a:pPr>
            <a:fld id="{48DC7F04-A10E-EE41-B210-74CC97140B01}" type="datetime1">
              <a:rPr lang="en-US"/>
              <a:pPr>
                <a:defRPr/>
              </a:pPr>
              <a:t>3/30/22</a:t>
            </a:fld>
            <a:endParaRPr lang="en-US"/>
          </a:p>
        </p:txBody>
      </p:sp>
      <p:sp>
        <p:nvSpPr>
          <p:cNvPr id="5" name="Slide Number Placeholder 5">
            <a:extLst>
              <a:ext uri="{FF2B5EF4-FFF2-40B4-BE49-F238E27FC236}">
                <a16:creationId xmlns:a16="http://schemas.microsoft.com/office/drawing/2014/main" id="{9D6F1E5A-8EC0-6441-A6A6-FA90AAB6D68F}"/>
              </a:ext>
            </a:extLst>
          </p:cNvPr>
          <p:cNvSpPr>
            <a:spLocks noGrp="1"/>
          </p:cNvSpPr>
          <p:nvPr>
            <p:ph type="sldNum" sz="quarter" idx="11"/>
          </p:nvPr>
        </p:nvSpPr>
        <p:spPr/>
        <p:txBody>
          <a:bodyPr/>
          <a:lstStyle>
            <a:lvl1pPr>
              <a:defRPr/>
            </a:lvl1pPr>
          </a:lstStyle>
          <a:p>
            <a:pPr>
              <a:defRPr/>
            </a:pPr>
            <a:fld id="{C1345A0C-6F28-3E4C-B95F-85B47241162D}" type="slidenum">
              <a:rPr lang="en-US"/>
              <a:pPr>
                <a:defRPr/>
              </a:pPr>
              <a:t>‹#›</a:t>
            </a:fld>
            <a:endParaRPr lang="en-US"/>
          </a:p>
        </p:txBody>
      </p:sp>
    </p:spTree>
    <p:extLst>
      <p:ext uri="{BB962C8B-B14F-4D97-AF65-F5344CB8AC3E}">
        <p14:creationId xmlns:p14="http://schemas.microsoft.com/office/powerpoint/2010/main" val="163650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1709738"/>
            <a:ext cx="12187528" cy="2852737"/>
          </a:xfrm>
        </p:spPr>
        <p:txBody>
          <a:bodyPr anchor="b"/>
          <a:lstStyle>
            <a:lvl1pPr>
              <a:defRPr sz="4800">
                <a:solidFill>
                  <a:srgbClr val="4A792F"/>
                </a:solidFill>
              </a:defRPr>
            </a:lvl1pPr>
          </a:lstStyle>
          <a:p>
            <a:r>
              <a:rPr lang="en-US"/>
              <a:t>Click to edit Master title style</a:t>
            </a:r>
          </a:p>
        </p:txBody>
      </p:sp>
      <p:sp>
        <p:nvSpPr>
          <p:cNvPr id="3" name="Date Placeholder 3">
            <a:extLst>
              <a:ext uri="{FF2B5EF4-FFF2-40B4-BE49-F238E27FC236}">
                <a16:creationId xmlns:a16="http://schemas.microsoft.com/office/drawing/2014/main" id="{003B99FB-EC39-3748-BB04-08F554945B2D}"/>
              </a:ext>
            </a:extLst>
          </p:cNvPr>
          <p:cNvSpPr>
            <a:spLocks noGrp="1"/>
          </p:cNvSpPr>
          <p:nvPr>
            <p:ph type="dt" sz="half" idx="10"/>
          </p:nvPr>
        </p:nvSpPr>
        <p:spPr/>
        <p:txBody>
          <a:bodyPr/>
          <a:lstStyle>
            <a:lvl1pPr>
              <a:defRPr/>
            </a:lvl1pPr>
          </a:lstStyle>
          <a:p>
            <a:pPr>
              <a:defRPr/>
            </a:pPr>
            <a:fld id="{8CAFBEFC-60C0-304A-B511-96A6B1FC478F}" type="datetime1">
              <a:rPr lang="en-US"/>
              <a:pPr>
                <a:defRPr/>
              </a:pPr>
              <a:t>3/30/22</a:t>
            </a:fld>
            <a:endParaRPr lang="en-US"/>
          </a:p>
        </p:txBody>
      </p:sp>
      <p:sp>
        <p:nvSpPr>
          <p:cNvPr id="4" name="Slide Number Placeholder 5">
            <a:extLst>
              <a:ext uri="{FF2B5EF4-FFF2-40B4-BE49-F238E27FC236}">
                <a16:creationId xmlns:a16="http://schemas.microsoft.com/office/drawing/2014/main" id="{DCDD5DA3-B44F-E748-8704-7CECA3046791}"/>
              </a:ext>
            </a:extLst>
          </p:cNvPr>
          <p:cNvSpPr>
            <a:spLocks noGrp="1"/>
          </p:cNvSpPr>
          <p:nvPr>
            <p:ph type="sldNum" sz="quarter" idx="11"/>
          </p:nvPr>
        </p:nvSpPr>
        <p:spPr/>
        <p:txBody>
          <a:bodyPr/>
          <a:lstStyle>
            <a:lvl1pPr>
              <a:defRPr/>
            </a:lvl1pPr>
          </a:lstStyle>
          <a:p>
            <a:pPr>
              <a:defRPr/>
            </a:pPr>
            <a:fld id="{F9F86CF4-3851-0846-B59C-370E07A79778}" type="slidenum">
              <a:rPr lang="en-US"/>
              <a:pPr>
                <a:defRPr/>
              </a:pPr>
              <a:t>‹#›</a:t>
            </a:fld>
            <a:endParaRPr lang="en-US"/>
          </a:p>
        </p:txBody>
      </p:sp>
    </p:spTree>
    <p:extLst>
      <p:ext uri="{BB962C8B-B14F-4D97-AF65-F5344CB8AC3E}">
        <p14:creationId xmlns:p14="http://schemas.microsoft.com/office/powerpoint/2010/main" val="2891412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1344"/>
            <a:ext cx="12192000" cy="679450"/>
          </a:xfrm>
        </p:spPr>
        <p:txBody>
          <a:bodyPr/>
          <a:lstStyle/>
          <a:p>
            <a:r>
              <a:rPr lang="en-US"/>
              <a:t>Click to edit Master title style</a:t>
            </a:r>
          </a:p>
        </p:txBody>
      </p:sp>
      <p:sp>
        <p:nvSpPr>
          <p:cNvPr id="3" name="Content Placeholder 2"/>
          <p:cNvSpPr>
            <a:spLocks noGrp="1"/>
          </p:cNvSpPr>
          <p:nvPr>
            <p:ph sz="half" idx="1"/>
          </p:nvPr>
        </p:nvSpPr>
        <p:spPr>
          <a:xfrm>
            <a:off x="0" y="732773"/>
            <a:ext cx="6019800" cy="5444190"/>
          </a:xfr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732773"/>
            <a:ext cx="6015328" cy="5444190"/>
          </a:xfr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38525B90-C60F-E446-92DE-4D63673B63A9}"/>
              </a:ext>
            </a:extLst>
          </p:cNvPr>
          <p:cNvSpPr>
            <a:spLocks noGrp="1"/>
          </p:cNvSpPr>
          <p:nvPr>
            <p:ph type="dt" sz="half" idx="10"/>
          </p:nvPr>
        </p:nvSpPr>
        <p:spPr/>
        <p:txBody>
          <a:bodyPr/>
          <a:lstStyle>
            <a:lvl1pPr>
              <a:defRPr/>
            </a:lvl1pPr>
          </a:lstStyle>
          <a:p>
            <a:pPr>
              <a:defRPr/>
            </a:pPr>
            <a:fld id="{3D463786-8EB8-F64B-B898-48471863680C}" type="datetime1">
              <a:rPr lang="en-US"/>
              <a:pPr>
                <a:defRPr/>
              </a:pPr>
              <a:t>3/30/22</a:t>
            </a:fld>
            <a:endParaRPr lang="en-US"/>
          </a:p>
        </p:txBody>
      </p:sp>
      <p:sp>
        <p:nvSpPr>
          <p:cNvPr id="6" name="Slide Number Placeholder 5">
            <a:extLst>
              <a:ext uri="{FF2B5EF4-FFF2-40B4-BE49-F238E27FC236}">
                <a16:creationId xmlns:a16="http://schemas.microsoft.com/office/drawing/2014/main" id="{CD2A6671-5486-FC48-A0FC-E2C96A200D0C}"/>
              </a:ext>
            </a:extLst>
          </p:cNvPr>
          <p:cNvSpPr>
            <a:spLocks noGrp="1"/>
          </p:cNvSpPr>
          <p:nvPr>
            <p:ph type="sldNum" sz="quarter" idx="11"/>
          </p:nvPr>
        </p:nvSpPr>
        <p:spPr/>
        <p:txBody>
          <a:bodyPr/>
          <a:lstStyle>
            <a:lvl1pPr>
              <a:defRPr/>
            </a:lvl1pPr>
          </a:lstStyle>
          <a:p>
            <a:pPr>
              <a:defRPr/>
            </a:pPr>
            <a:fld id="{86B7B129-34D1-F44E-BDBE-F3D87576123B}" type="slidenum">
              <a:rPr lang="en-US"/>
              <a:pPr>
                <a:defRPr/>
              </a:pPr>
              <a:t>‹#›</a:t>
            </a:fld>
            <a:endParaRPr lang="en-US"/>
          </a:p>
        </p:txBody>
      </p:sp>
    </p:spTree>
    <p:extLst>
      <p:ext uri="{BB962C8B-B14F-4D97-AF65-F5344CB8AC3E}">
        <p14:creationId xmlns:p14="http://schemas.microsoft.com/office/powerpoint/2010/main" val="266992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87528" cy="713983"/>
          </a:xfrm>
        </p:spPr>
        <p:txBody>
          <a:bodyPr/>
          <a:lstStyle/>
          <a:p>
            <a:r>
              <a:rPr lang="en-US"/>
              <a:t>Click to edit Master title style</a:t>
            </a:r>
          </a:p>
        </p:txBody>
      </p:sp>
      <p:sp>
        <p:nvSpPr>
          <p:cNvPr id="3" name="Text Placeholder 2"/>
          <p:cNvSpPr>
            <a:spLocks noGrp="1"/>
          </p:cNvSpPr>
          <p:nvPr>
            <p:ph type="body" idx="1"/>
          </p:nvPr>
        </p:nvSpPr>
        <p:spPr>
          <a:xfrm>
            <a:off x="0" y="770351"/>
            <a:ext cx="5997575" cy="71398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0" y="1603332"/>
            <a:ext cx="5997575" cy="4586331"/>
          </a:xfr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770351"/>
            <a:ext cx="6019800" cy="71398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1603332"/>
            <a:ext cx="6019800" cy="4586331"/>
          </a:xfr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A199002F-77B6-8645-890D-DD6791D3547D}"/>
              </a:ext>
            </a:extLst>
          </p:cNvPr>
          <p:cNvSpPr>
            <a:spLocks noGrp="1"/>
          </p:cNvSpPr>
          <p:nvPr>
            <p:ph type="dt" sz="half" idx="10"/>
          </p:nvPr>
        </p:nvSpPr>
        <p:spPr/>
        <p:txBody>
          <a:bodyPr/>
          <a:lstStyle>
            <a:lvl1pPr>
              <a:defRPr/>
            </a:lvl1pPr>
          </a:lstStyle>
          <a:p>
            <a:pPr>
              <a:defRPr/>
            </a:pPr>
            <a:fld id="{E33B1105-1552-5A40-93E1-C7C146CB5AFC}" type="datetime1">
              <a:rPr lang="en-US"/>
              <a:pPr>
                <a:defRPr/>
              </a:pPr>
              <a:t>3/30/22</a:t>
            </a:fld>
            <a:endParaRPr lang="en-US"/>
          </a:p>
        </p:txBody>
      </p:sp>
      <p:sp>
        <p:nvSpPr>
          <p:cNvPr id="8" name="Slide Number Placeholder 5">
            <a:extLst>
              <a:ext uri="{FF2B5EF4-FFF2-40B4-BE49-F238E27FC236}">
                <a16:creationId xmlns:a16="http://schemas.microsoft.com/office/drawing/2014/main" id="{6322C555-7894-E849-9CF5-09770D208085}"/>
              </a:ext>
            </a:extLst>
          </p:cNvPr>
          <p:cNvSpPr>
            <a:spLocks noGrp="1"/>
          </p:cNvSpPr>
          <p:nvPr>
            <p:ph type="sldNum" sz="quarter" idx="11"/>
          </p:nvPr>
        </p:nvSpPr>
        <p:spPr/>
        <p:txBody>
          <a:bodyPr/>
          <a:lstStyle>
            <a:lvl1pPr>
              <a:defRPr/>
            </a:lvl1pPr>
          </a:lstStyle>
          <a:p>
            <a:pPr>
              <a:defRPr/>
            </a:pPr>
            <a:fld id="{ED0D3093-B109-E448-B57C-0F2C599E2727}" type="slidenum">
              <a:rPr lang="en-US"/>
              <a:pPr>
                <a:defRPr/>
              </a:pPr>
              <a:t>‹#›</a:t>
            </a:fld>
            <a:endParaRPr lang="en-US"/>
          </a:p>
        </p:txBody>
      </p:sp>
    </p:spTree>
    <p:extLst>
      <p:ext uri="{BB962C8B-B14F-4D97-AF65-F5344CB8AC3E}">
        <p14:creationId xmlns:p14="http://schemas.microsoft.com/office/powerpoint/2010/main" val="2267385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ECDFD52F-564C-B24C-B792-522677E11CF5}"/>
              </a:ext>
            </a:extLst>
          </p:cNvPr>
          <p:cNvSpPr>
            <a:spLocks noGrp="1"/>
          </p:cNvSpPr>
          <p:nvPr>
            <p:ph type="dt" sz="half" idx="10"/>
          </p:nvPr>
        </p:nvSpPr>
        <p:spPr/>
        <p:txBody>
          <a:bodyPr/>
          <a:lstStyle>
            <a:lvl1pPr>
              <a:defRPr/>
            </a:lvl1pPr>
          </a:lstStyle>
          <a:p>
            <a:pPr>
              <a:defRPr/>
            </a:pPr>
            <a:fld id="{D035E9FF-9C12-CD49-A810-5064B8DFA371}" type="datetime1">
              <a:rPr lang="en-US"/>
              <a:pPr>
                <a:defRPr/>
              </a:pPr>
              <a:t>3/30/22</a:t>
            </a:fld>
            <a:endParaRPr lang="en-US"/>
          </a:p>
        </p:txBody>
      </p:sp>
      <p:sp>
        <p:nvSpPr>
          <p:cNvPr id="4" name="Slide Number Placeholder 5">
            <a:extLst>
              <a:ext uri="{FF2B5EF4-FFF2-40B4-BE49-F238E27FC236}">
                <a16:creationId xmlns:a16="http://schemas.microsoft.com/office/drawing/2014/main" id="{3926B3DC-B111-B64D-A7D6-079E2F6E2199}"/>
              </a:ext>
            </a:extLst>
          </p:cNvPr>
          <p:cNvSpPr>
            <a:spLocks noGrp="1"/>
          </p:cNvSpPr>
          <p:nvPr>
            <p:ph type="sldNum" sz="quarter" idx="11"/>
          </p:nvPr>
        </p:nvSpPr>
        <p:spPr/>
        <p:txBody>
          <a:bodyPr/>
          <a:lstStyle>
            <a:lvl1pPr>
              <a:defRPr/>
            </a:lvl1pPr>
          </a:lstStyle>
          <a:p>
            <a:pPr>
              <a:defRPr/>
            </a:pPr>
            <a:fld id="{EEBEBE10-4629-0A4E-AB8C-161ABCEF83C8}" type="slidenum">
              <a:rPr lang="en-US"/>
              <a:pPr>
                <a:defRPr/>
              </a:pPr>
              <a:t>‹#›</a:t>
            </a:fld>
            <a:endParaRPr lang="en-US"/>
          </a:p>
        </p:txBody>
      </p:sp>
    </p:spTree>
    <p:extLst>
      <p:ext uri="{BB962C8B-B14F-4D97-AF65-F5344CB8AC3E}">
        <p14:creationId xmlns:p14="http://schemas.microsoft.com/office/powerpoint/2010/main" val="1507186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DBF4B9FF-8EF5-F44E-B0B8-25924479BE11}"/>
              </a:ext>
            </a:extLst>
          </p:cNvPr>
          <p:cNvSpPr>
            <a:spLocks noGrp="1"/>
          </p:cNvSpPr>
          <p:nvPr>
            <p:ph type="dt" sz="half" idx="10"/>
          </p:nvPr>
        </p:nvSpPr>
        <p:spPr/>
        <p:txBody>
          <a:bodyPr/>
          <a:lstStyle>
            <a:lvl1pPr>
              <a:defRPr/>
            </a:lvl1pPr>
          </a:lstStyle>
          <a:p>
            <a:pPr>
              <a:defRPr/>
            </a:pPr>
            <a:fld id="{020E4287-FD8B-6D49-8199-4100545F813C}" type="datetime1">
              <a:rPr lang="en-US"/>
              <a:pPr>
                <a:defRPr/>
              </a:pPr>
              <a:t>3/30/22</a:t>
            </a:fld>
            <a:endParaRPr lang="en-US"/>
          </a:p>
        </p:txBody>
      </p:sp>
      <p:sp>
        <p:nvSpPr>
          <p:cNvPr id="3" name="Slide Number Placeholder 5">
            <a:extLst>
              <a:ext uri="{FF2B5EF4-FFF2-40B4-BE49-F238E27FC236}">
                <a16:creationId xmlns:a16="http://schemas.microsoft.com/office/drawing/2014/main" id="{1ED7BF2D-B32C-F64A-8AD1-EFF10BC647AF}"/>
              </a:ext>
            </a:extLst>
          </p:cNvPr>
          <p:cNvSpPr>
            <a:spLocks noGrp="1"/>
          </p:cNvSpPr>
          <p:nvPr>
            <p:ph type="sldNum" sz="quarter" idx="11"/>
          </p:nvPr>
        </p:nvSpPr>
        <p:spPr/>
        <p:txBody>
          <a:bodyPr/>
          <a:lstStyle>
            <a:lvl1pPr>
              <a:defRPr/>
            </a:lvl1pPr>
          </a:lstStyle>
          <a:p>
            <a:pPr>
              <a:defRPr/>
            </a:pPr>
            <a:fld id="{CEBB7BFA-5947-7145-A40E-0C868D9265D3}" type="slidenum">
              <a:rPr lang="en-US"/>
              <a:pPr>
                <a:defRPr/>
              </a:pPr>
              <a:t>‹#›</a:t>
            </a:fld>
            <a:endParaRPr lang="en-US"/>
          </a:p>
        </p:txBody>
      </p:sp>
    </p:spTree>
    <p:extLst>
      <p:ext uri="{BB962C8B-B14F-4D97-AF65-F5344CB8AC3E}">
        <p14:creationId xmlns:p14="http://schemas.microsoft.com/office/powerpoint/2010/main" val="2410011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a:extLst>
              <a:ext uri="{FF2B5EF4-FFF2-40B4-BE49-F238E27FC236}">
                <a16:creationId xmlns:a16="http://schemas.microsoft.com/office/drawing/2014/main" id="{9678E721-BB85-F540-AB99-CA818D374502}"/>
              </a:ext>
            </a:extLst>
          </p:cNvPr>
          <p:cNvSpPr>
            <a:spLocks noGrp="1"/>
          </p:cNvSpPr>
          <p:nvPr>
            <p:ph type="dt" sz="half" idx="10"/>
          </p:nvPr>
        </p:nvSpPr>
        <p:spPr/>
        <p:txBody>
          <a:bodyPr/>
          <a:lstStyle>
            <a:lvl1pPr>
              <a:defRPr/>
            </a:lvl1pPr>
          </a:lstStyle>
          <a:p>
            <a:pPr>
              <a:defRPr/>
            </a:pPr>
            <a:fld id="{C0A3AA06-E55F-DB47-AE03-A25E962BD3A5}" type="datetime1">
              <a:rPr lang="en-US"/>
              <a:pPr>
                <a:defRPr/>
              </a:pPr>
              <a:t>3/30/22</a:t>
            </a:fld>
            <a:endParaRPr lang="en-US"/>
          </a:p>
        </p:txBody>
      </p:sp>
      <p:sp>
        <p:nvSpPr>
          <p:cNvPr id="6" name="Slide Number Placeholder 5">
            <a:extLst>
              <a:ext uri="{FF2B5EF4-FFF2-40B4-BE49-F238E27FC236}">
                <a16:creationId xmlns:a16="http://schemas.microsoft.com/office/drawing/2014/main" id="{16131272-234D-B041-891D-884AA318CE57}"/>
              </a:ext>
            </a:extLst>
          </p:cNvPr>
          <p:cNvSpPr>
            <a:spLocks noGrp="1"/>
          </p:cNvSpPr>
          <p:nvPr>
            <p:ph type="sldNum" sz="quarter" idx="11"/>
          </p:nvPr>
        </p:nvSpPr>
        <p:spPr/>
        <p:txBody>
          <a:bodyPr/>
          <a:lstStyle>
            <a:lvl1pPr>
              <a:defRPr/>
            </a:lvl1pPr>
          </a:lstStyle>
          <a:p>
            <a:pPr>
              <a:defRPr/>
            </a:pPr>
            <a:fld id="{CA8E1875-9A68-F949-91FB-C12B5D6B01CB}" type="slidenum">
              <a:rPr lang="en-US"/>
              <a:pPr>
                <a:defRPr/>
              </a:pPr>
              <a:t>‹#›</a:t>
            </a:fld>
            <a:endParaRPr lang="en-US"/>
          </a:p>
        </p:txBody>
      </p:sp>
    </p:spTree>
    <p:extLst>
      <p:ext uri="{BB962C8B-B14F-4D97-AF65-F5344CB8AC3E}">
        <p14:creationId xmlns:p14="http://schemas.microsoft.com/office/powerpoint/2010/main" val="1326238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87528" cy="103966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1081826"/>
            <a:ext cx="7004340" cy="4779224"/>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0" y="1089764"/>
            <a:ext cx="4772025" cy="477922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3">
            <a:extLst>
              <a:ext uri="{FF2B5EF4-FFF2-40B4-BE49-F238E27FC236}">
                <a16:creationId xmlns:a16="http://schemas.microsoft.com/office/drawing/2014/main" id="{51B31CDE-28B5-AD45-B7E8-BA29D29B6A89}"/>
              </a:ext>
            </a:extLst>
          </p:cNvPr>
          <p:cNvSpPr>
            <a:spLocks noGrp="1"/>
          </p:cNvSpPr>
          <p:nvPr>
            <p:ph type="dt" sz="half" idx="10"/>
          </p:nvPr>
        </p:nvSpPr>
        <p:spPr/>
        <p:txBody>
          <a:bodyPr/>
          <a:lstStyle>
            <a:lvl1pPr>
              <a:defRPr/>
            </a:lvl1pPr>
          </a:lstStyle>
          <a:p>
            <a:pPr>
              <a:defRPr/>
            </a:pPr>
            <a:fld id="{C5A32227-34F0-0F46-81AD-FD437D519F48}" type="datetime1">
              <a:rPr lang="en-US"/>
              <a:pPr>
                <a:defRPr/>
              </a:pPr>
              <a:t>3/30/22</a:t>
            </a:fld>
            <a:endParaRPr lang="en-US"/>
          </a:p>
        </p:txBody>
      </p:sp>
      <p:sp>
        <p:nvSpPr>
          <p:cNvPr id="6" name="Slide Number Placeholder 5">
            <a:extLst>
              <a:ext uri="{FF2B5EF4-FFF2-40B4-BE49-F238E27FC236}">
                <a16:creationId xmlns:a16="http://schemas.microsoft.com/office/drawing/2014/main" id="{AB235AA5-A1CF-EE43-88D3-F10776C9AC82}"/>
              </a:ext>
            </a:extLst>
          </p:cNvPr>
          <p:cNvSpPr>
            <a:spLocks noGrp="1"/>
          </p:cNvSpPr>
          <p:nvPr>
            <p:ph type="sldNum" sz="quarter" idx="11"/>
          </p:nvPr>
        </p:nvSpPr>
        <p:spPr/>
        <p:txBody>
          <a:bodyPr/>
          <a:lstStyle>
            <a:lvl1pPr>
              <a:defRPr/>
            </a:lvl1pPr>
          </a:lstStyle>
          <a:p>
            <a:pPr>
              <a:defRPr/>
            </a:pPr>
            <a:fld id="{9708451A-3A89-5549-B365-BEFF320D3994}" type="slidenum">
              <a:rPr lang="en-US"/>
              <a:pPr>
                <a:defRPr/>
              </a:pPr>
              <a:t>‹#›</a:t>
            </a:fld>
            <a:endParaRPr lang="en-US"/>
          </a:p>
        </p:txBody>
      </p:sp>
    </p:spTree>
    <p:extLst>
      <p:ext uri="{BB962C8B-B14F-4D97-AF65-F5344CB8AC3E}">
        <p14:creationId xmlns:p14="http://schemas.microsoft.com/office/powerpoint/2010/main" val="4092292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E7F12095-7F4E-0A4A-9837-38498E8CFF92}"/>
              </a:ext>
            </a:extLst>
          </p:cNvPr>
          <p:cNvSpPr>
            <a:spLocks noGrp="1" noChangeArrowheads="1"/>
          </p:cNvSpPr>
          <p:nvPr>
            <p:ph type="title"/>
          </p:nvPr>
        </p:nvSpPr>
        <p:spPr bwMode="auto">
          <a:xfrm>
            <a:off x="0" y="41344"/>
            <a:ext cx="12192000" cy="67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2860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B466EC1D-7C44-E144-87C3-6FCC007B70B5}"/>
              </a:ext>
            </a:extLst>
          </p:cNvPr>
          <p:cNvSpPr>
            <a:spLocks noGrp="1" noChangeArrowheads="1"/>
          </p:cNvSpPr>
          <p:nvPr>
            <p:ph type="body" idx="1"/>
          </p:nvPr>
        </p:nvSpPr>
        <p:spPr bwMode="auto">
          <a:xfrm>
            <a:off x="0" y="874643"/>
            <a:ext cx="12192000" cy="5302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2860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18DF485D-C7CE-734C-9F68-C65DFED0A7D2}"/>
              </a:ext>
            </a:extLst>
          </p:cNvPr>
          <p:cNvSpPr>
            <a:spLocks noGrp="1"/>
          </p:cNvSpPr>
          <p:nvPr>
            <p:ph type="dt" sz="half" idx="2"/>
          </p:nvPr>
        </p:nvSpPr>
        <p:spPr>
          <a:xfrm>
            <a:off x="4763" y="6356350"/>
            <a:ext cx="2743200" cy="365125"/>
          </a:xfrm>
          <a:prstGeom prst="rect">
            <a:avLst/>
          </a:prstGeom>
        </p:spPr>
        <p:txBody>
          <a:bodyPr vert="horz" lIns="228600" tIns="45720" rIns="91440" bIns="45720" rtlCol="0" anchor="ctr"/>
          <a:lstStyle>
            <a:lvl1pPr algn="l" eaLnBrk="1" fontAlgn="auto" hangingPunct="1">
              <a:spcBef>
                <a:spcPts val="0"/>
              </a:spcBef>
              <a:spcAft>
                <a:spcPts val="0"/>
              </a:spcAft>
              <a:defRPr sz="1200">
                <a:solidFill>
                  <a:schemeClr val="tx1">
                    <a:tint val="75000"/>
                  </a:schemeClr>
                </a:solidFill>
                <a:latin typeface="Proxima Nova Rg" panose="02000506030000020004" pitchFamily="2" charset="0"/>
              </a:defRPr>
            </a:lvl1pPr>
          </a:lstStyle>
          <a:p>
            <a:pPr>
              <a:defRPr/>
            </a:pPr>
            <a:fld id="{59AFE7E8-6DA9-DD4A-B968-592E48DF1CD6}" type="datetime1">
              <a:rPr lang="en-US"/>
              <a:pPr>
                <a:defRPr/>
              </a:pPr>
              <a:t>3/30/22</a:t>
            </a:fld>
            <a:endParaRPr lang="en-US"/>
          </a:p>
        </p:txBody>
      </p:sp>
      <p:sp>
        <p:nvSpPr>
          <p:cNvPr id="6" name="Slide Number Placeholder 5">
            <a:extLst>
              <a:ext uri="{FF2B5EF4-FFF2-40B4-BE49-F238E27FC236}">
                <a16:creationId xmlns:a16="http://schemas.microsoft.com/office/drawing/2014/main" id="{2154A498-2A20-C345-844C-94BBA746581F}"/>
              </a:ext>
            </a:extLst>
          </p:cNvPr>
          <p:cNvSpPr>
            <a:spLocks noGrp="1"/>
          </p:cNvSpPr>
          <p:nvPr>
            <p:ph type="sldNum" sz="quarter" idx="4"/>
          </p:nvPr>
        </p:nvSpPr>
        <p:spPr>
          <a:xfrm>
            <a:off x="9444038" y="6356350"/>
            <a:ext cx="2743200" cy="365125"/>
          </a:xfrm>
          <a:prstGeom prst="rect">
            <a:avLst/>
          </a:prstGeom>
        </p:spPr>
        <p:txBody>
          <a:bodyPr vert="horz" lIns="91440" tIns="45720" rIns="228600" bIns="45720" rtlCol="0" anchor="ctr"/>
          <a:lstStyle>
            <a:lvl1pPr algn="r" eaLnBrk="1" fontAlgn="auto" hangingPunct="1">
              <a:spcBef>
                <a:spcPts val="0"/>
              </a:spcBef>
              <a:spcAft>
                <a:spcPts val="0"/>
              </a:spcAft>
              <a:defRPr sz="1200">
                <a:solidFill>
                  <a:schemeClr val="tx1">
                    <a:tint val="75000"/>
                  </a:schemeClr>
                </a:solidFill>
                <a:latin typeface="Proxima Nova Rg" panose="02000506030000020004" pitchFamily="2" charset="0"/>
              </a:defRPr>
            </a:lvl1pPr>
          </a:lstStyle>
          <a:p>
            <a:pPr>
              <a:defRPr/>
            </a:pPr>
            <a:fld id="{BC8F768F-A8B6-CA4F-8541-8FD4FBC6042C}" type="slidenum">
              <a:rPr lang="en-US"/>
              <a:pPr>
                <a:defRPr/>
              </a:pPr>
              <a:t>‹#›</a:t>
            </a:fld>
            <a:endParaRPr lang="en-US"/>
          </a:p>
        </p:txBody>
      </p:sp>
      <p:pic>
        <p:nvPicPr>
          <p:cNvPr id="1030" name="Picture 6">
            <a:extLst>
              <a:ext uri="{FF2B5EF4-FFF2-40B4-BE49-F238E27FC236}">
                <a16:creationId xmlns:a16="http://schemas.microsoft.com/office/drawing/2014/main" id="{28834CBE-A877-7C4F-B90F-4B2AFE36A1D2}"/>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668963" y="6443663"/>
            <a:ext cx="8509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hdr="0"/>
  <p:txStyles>
    <p:titleStyle>
      <a:lvl1pPr algn="l" rtl="0" eaLnBrk="1" fontAlgn="base" hangingPunct="1">
        <a:lnSpc>
          <a:spcPct val="90000"/>
        </a:lnSpc>
        <a:spcBef>
          <a:spcPct val="0"/>
        </a:spcBef>
        <a:spcAft>
          <a:spcPct val="0"/>
        </a:spcAft>
        <a:defRPr sz="3200" kern="1200">
          <a:solidFill>
            <a:srgbClr val="696868"/>
          </a:solidFill>
          <a:latin typeface="Proxima Nova Rg" panose="02000506030000020004" pitchFamily="2" charset="0"/>
          <a:ea typeface="+mj-ea"/>
          <a:cs typeface="+mj-cs"/>
        </a:defRPr>
      </a:lvl1pPr>
      <a:lvl2pPr algn="l" rtl="0" eaLnBrk="1" fontAlgn="base" hangingPunct="1">
        <a:lnSpc>
          <a:spcPct val="90000"/>
        </a:lnSpc>
        <a:spcBef>
          <a:spcPct val="0"/>
        </a:spcBef>
        <a:spcAft>
          <a:spcPct val="0"/>
        </a:spcAft>
        <a:defRPr sz="3200">
          <a:solidFill>
            <a:srgbClr val="696868"/>
          </a:solidFill>
          <a:latin typeface="Proxima Nova Rg" panose="02000506030000020004" pitchFamily="2" charset="0"/>
        </a:defRPr>
      </a:lvl2pPr>
      <a:lvl3pPr algn="l" rtl="0" eaLnBrk="1" fontAlgn="base" hangingPunct="1">
        <a:lnSpc>
          <a:spcPct val="90000"/>
        </a:lnSpc>
        <a:spcBef>
          <a:spcPct val="0"/>
        </a:spcBef>
        <a:spcAft>
          <a:spcPct val="0"/>
        </a:spcAft>
        <a:defRPr sz="3200">
          <a:solidFill>
            <a:srgbClr val="696868"/>
          </a:solidFill>
          <a:latin typeface="Proxima Nova Rg" panose="02000506030000020004" pitchFamily="2" charset="0"/>
        </a:defRPr>
      </a:lvl3pPr>
      <a:lvl4pPr algn="l" rtl="0" eaLnBrk="1" fontAlgn="base" hangingPunct="1">
        <a:lnSpc>
          <a:spcPct val="90000"/>
        </a:lnSpc>
        <a:spcBef>
          <a:spcPct val="0"/>
        </a:spcBef>
        <a:spcAft>
          <a:spcPct val="0"/>
        </a:spcAft>
        <a:defRPr sz="3200">
          <a:solidFill>
            <a:srgbClr val="696868"/>
          </a:solidFill>
          <a:latin typeface="Proxima Nova Rg" panose="02000506030000020004" pitchFamily="2" charset="0"/>
        </a:defRPr>
      </a:lvl4pPr>
      <a:lvl5pPr algn="l" rtl="0" eaLnBrk="1" fontAlgn="base" hangingPunct="1">
        <a:lnSpc>
          <a:spcPct val="90000"/>
        </a:lnSpc>
        <a:spcBef>
          <a:spcPct val="0"/>
        </a:spcBef>
        <a:spcAft>
          <a:spcPct val="0"/>
        </a:spcAft>
        <a:defRPr sz="3200">
          <a:solidFill>
            <a:srgbClr val="696868"/>
          </a:solidFill>
          <a:latin typeface="Proxima Nova Rg" panose="02000506030000020004" pitchFamily="2" charset="0"/>
        </a:defRPr>
      </a:lvl5pPr>
      <a:lvl6pPr marL="457200" algn="l" rtl="0" eaLnBrk="1" fontAlgn="base" hangingPunct="1">
        <a:lnSpc>
          <a:spcPct val="90000"/>
        </a:lnSpc>
        <a:spcBef>
          <a:spcPct val="0"/>
        </a:spcBef>
        <a:spcAft>
          <a:spcPct val="0"/>
        </a:spcAft>
        <a:defRPr sz="3200">
          <a:solidFill>
            <a:srgbClr val="696868"/>
          </a:solidFill>
          <a:latin typeface="Proxima Nova Rg" panose="02000506030000020004" pitchFamily="2" charset="0"/>
        </a:defRPr>
      </a:lvl6pPr>
      <a:lvl7pPr marL="914400" algn="l" rtl="0" eaLnBrk="1" fontAlgn="base" hangingPunct="1">
        <a:lnSpc>
          <a:spcPct val="90000"/>
        </a:lnSpc>
        <a:spcBef>
          <a:spcPct val="0"/>
        </a:spcBef>
        <a:spcAft>
          <a:spcPct val="0"/>
        </a:spcAft>
        <a:defRPr sz="3200">
          <a:solidFill>
            <a:srgbClr val="696868"/>
          </a:solidFill>
          <a:latin typeface="Proxima Nova Rg" panose="02000506030000020004" pitchFamily="2" charset="0"/>
        </a:defRPr>
      </a:lvl7pPr>
      <a:lvl8pPr marL="1371600" algn="l" rtl="0" eaLnBrk="1" fontAlgn="base" hangingPunct="1">
        <a:lnSpc>
          <a:spcPct val="90000"/>
        </a:lnSpc>
        <a:spcBef>
          <a:spcPct val="0"/>
        </a:spcBef>
        <a:spcAft>
          <a:spcPct val="0"/>
        </a:spcAft>
        <a:defRPr sz="3200">
          <a:solidFill>
            <a:srgbClr val="696868"/>
          </a:solidFill>
          <a:latin typeface="Proxima Nova Rg" panose="02000506030000020004" pitchFamily="2" charset="0"/>
        </a:defRPr>
      </a:lvl8pPr>
      <a:lvl9pPr marL="1828800" algn="l" rtl="0" eaLnBrk="1" fontAlgn="base" hangingPunct="1">
        <a:lnSpc>
          <a:spcPct val="90000"/>
        </a:lnSpc>
        <a:spcBef>
          <a:spcPct val="0"/>
        </a:spcBef>
        <a:spcAft>
          <a:spcPct val="0"/>
        </a:spcAft>
        <a:defRPr sz="3200">
          <a:solidFill>
            <a:srgbClr val="696868"/>
          </a:solidFill>
          <a:latin typeface="Proxima Nova Rg" panose="02000506030000020004" pitchFamily="2" charset="0"/>
        </a:defRPr>
      </a:lvl9pPr>
    </p:titleStyle>
    <p:body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rgbClr val="696868"/>
          </a:solidFill>
          <a:latin typeface="Proxima Nova Rg" panose="02000506030000020004" pitchFamily="2" charset="0"/>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rgbClr val="696868"/>
          </a:solidFill>
          <a:latin typeface="Proxima Nova Rg" panose="02000506030000020004" pitchFamily="2" charset="0"/>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rgbClr val="696868"/>
          </a:solidFill>
          <a:latin typeface="Proxima Nova Rg" panose="02000506030000020004" pitchFamily="2" charset="0"/>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4.xml"/><Relationship Id="rId1" Type="http://schemas.openxmlformats.org/officeDocument/2006/relationships/video" Target="https://web.microsoftstream.com/embed/video/465c10d9-13b5-444e-a8b9-8df172ddb847?autoplay=false&amp;showinfo=true&amp;app=powerpoint&amp;appPlatform=web&amp;hostCorrelationId=48251a6e-e16b-44ee-9c02-8149561884ab"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2.xml"/><Relationship Id="rId1" Type="http://schemas.openxmlformats.org/officeDocument/2006/relationships/video" Target="https://web.microsoftstream.com/embed/video/91c847fb-2e58-4c76-a51c-79ac39928276?autoplay=false&amp;showinfo=true&amp;app=powerpoint&amp;appPlatform=web&amp;hostCorrelationId=afdc57ef-f656-4f02-92a3-fb45ee06251d"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5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59.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2.xml"/><Relationship Id="rId4" Type="http://schemas.openxmlformats.org/officeDocument/2006/relationships/chart" Target="../charts/char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wheelsinc.sharepoint.com/:p:/s/UXTeam/EVqDcm5tnxxEvCbWMc4sjAEBO1L5FkOHeNM_aDyhcpGcBg?e=y5nRsy" TargetMode="External"/><Relationship Id="rId2" Type="http://schemas.openxmlformats.org/officeDocument/2006/relationships/hyperlink" Target="https://wheelsinc.sharepoint.com/:f:/r/sites/UXTeam/Shared%20Documents/General/User%20Feedback%20Collection/FAC-001?csf=1&amp;web=1&amp;e=G5UKAK" TargetMode="Externa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descr="Microscope with solid fill">
            <a:extLst>
              <a:ext uri="{FF2B5EF4-FFF2-40B4-BE49-F238E27FC236}">
                <a16:creationId xmlns:a16="http://schemas.microsoft.com/office/drawing/2014/main" id="{2BC7F589-ADDB-2644-AE39-B25A9755C5F4}"/>
              </a:ext>
            </a:extLst>
          </p:cNvPr>
          <p:cNvPicPr>
            <a:picLocks noChangeAspect="1"/>
          </p:cNvPicPr>
          <p:nvPr/>
        </p:nvPicPr>
        <p:blipFill>
          <a:blip r:embed="rId2">
            <a:alphaModFix amt="30000"/>
          </a:blip>
          <a:stretch>
            <a:fillRect/>
          </a:stretch>
        </p:blipFill>
        <p:spPr>
          <a:xfrm>
            <a:off x="6308725" y="1028700"/>
            <a:ext cx="4800600" cy="4800600"/>
          </a:xfrm>
          <a:prstGeom prst="rect">
            <a:avLst/>
          </a:prstGeom>
        </p:spPr>
      </p:pic>
      <p:sp>
        <p:nvSpPr>
          <p:cNvPr id="13314" name="Title 1">
            <a:extLst>
              <a:ext uri="{FF2B5EF4-FFF2-40B4-BE49-F238E27FC236}">
                <a16:creationId xmlns:a16="http://schemas.microsoft.com/office/drawing/2014/main" id="{574A8DB4-C6FF-574A-8FF3-3D7B9E64F47B}"/>
              </a:ext>
            </a:extLst>
          </p:cNvPr>
          <p:cNvSpPr>
            <a:spLocks noGrp="1" noChangeArrowheads="1"/>
          </p:cNvSpPr>
          <p:nvPr>
            <p:ph type="ctrTitle"/>
          </p:nvPr>
        </p:nvSpPr>
        <p:spPr>
          <a:xfrm>
            <a:off x="0" y="1122363"/>
            <a:ext cx="12187238" cy="2387600"/>
          </a:xfrm>
        </p:spPr>
        <p:txBody>
          <a:bodyPr/>
          <a:lstStyle/>
          <a:p>
            <a:pPr eaLnBrk="1" hangingPunct="1"/>
            <a:r>
              <a:rPr lang="en-US" altLang="en-US"/>
              <a:t>Fleet Action Center, Phase I Research</a:t>
            </a:r>
          </a:p>
        </p:txBody>
      </p:sp>
      <p:sp>
        <p:nvSpPr>
          <p:cNvPr id="13315" name="Subtitle 2">
            <a:extLst>
              <a:ext uri="{FF2B5EF4-FFF2-40B4-BE49-F238E27FC236}">
                <a16:creationId xmlns:a16="http://schemas.microsoft.com/office/drawing/2014/main" id="{4D165A0F-CA71-074D-AEA7-17C4CC062F6F}"/>
              </a:ext>
            </a:extLst>
          </p:cNvPr>
          <p:cNvSpPr>
            <a:spLocks noGrp="1" noChangeArrowheads="1"/>
          </p:cNvSpPr>
          <p:nvPr>
            <p:ph type="subTitle" idx="1"/>
          </p:nvPr>
        </p:nvSpPr>
        <p:spPr>
          <a:xfrm>
            <a:off x="0" y="3602038"/>
            <a:ext cx="12187238" cy="1655762"/>
          </a:xfrm>
        </p:spPr>
        <p:txBody>
          <a:bodyPr/>
          <a:lstStyle/>
          <a:p>
            <a:pPr eaLnBrk="1" hangingPunct="1"/>
            <a:r>
              <a:rPr lang="en-US" altLang="en-US"/>
              <a:t>Leslie A. McFarlin</a:t>
            </a:r>
          </a:p>
          <a:p>
            <a:pPr eaLnBrk="1" hangingPunct="1"/>
            <a:r>
              <a:rPr lang="en-US" altLang="en-US"/>
              <a:t>2 September - 5 October 2021</a:t>
            </a:r>
          </a:p>
        </p:txBody>
      </p:sp>
      <p:sp>
        <p:nvSpPr>
          <p:cNvPr id="4" name="Date Placeholder 3">
            <a:extLst>
              <a:ext uri="{FF2B5EF4-FFF2-40B4-BE49-F238E27FC236}">
                <a16:creationId xmlns:a16="http://schemas.microsoft.com/office/drawing/2014/main" id="{F7EA5CC3-4ABD-9E4E-B40B-C039830BDA23}"/>
              </a:ext>
            </a:extLst>
          </p:cNvPr>
          <p:cNvSpPr>
            <a:spLocks noGrp="1"/>
          </p:cNvSpPr>
          <p:nvPr>
            <p:ph type="dt" sz="quarter" idx="10"/>
          </p:nvPr>
        </p:nvSpPr>
        <p:spPr/>
        <p:txBody>
          <a:bodyPr/>
          <a:lstStyle/>
          <a:p>
            <a:pPr>
              <a:defRPr/>
            </a:pPr>
            <a:fld id="{06B78482-58F1-5F48-9615-8CAEF992FAE6}" type="datetime1">
              <a:rPr lang="en-US"/>
              <a:pPr>
                <a:defRPr/>
              </a:pPr>
              <a:t>3/30/22</a:t>
            </a:fld>
            <a:endParaRPr lang="en-US"/>
          </a:p>
        </p:txBody>
      </p:sp>
      <p:sp>
        <p:nvSpPr>
          <p:cNvPr id="6" name="Slide Number Placeholder 5">
            <a:extLst>
              <a:ext uri="{FF2B5EF4-FFF2-40B4-BE49-F238E27FC236}">
                <a16:creationId xmlns:a16="http://schemas.microsoft.com/office/drawing/2014/main" id="{E8F68F4A-B607-8442-AEC6-8C3B385CD5A6}"/>
              </a:ext>
            </a:extLst>
          </p:cNvPr>
          <p:cNvSpPr>
            <a:spLocks noGrp="1"/>
          </p:cNvSpPr>
          <p:nvPr>
            <p:ph type="sldNum" sz="quarter" idx="12"/>
          </p:nvPr>
        </p:nvSpPr>
        <p:spPr/>
        <p:txBody>
          <a:bodyPr/>
          <a:lstStyle/>
          <a:p>
            <a:pPr>
              <a:defRPr/>
            </a:pPr>
            <a:fld id="{3D7ED165-9AE6-824B-8660-EC30BC174069}" type="slidenum">
              <a:rPr lang="en-US"/>
              <a:pPr>
                <a:defRPr/>
              </a:pPr>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a:extLst>
              <a:ext uri="{FF2B5EF4-FFF2-40B4-BE49-F238E27FC236}">
                <a16:creationId xmlns:a16="http://schemas.microsoft.com/office/drawing/2014/main" id="{4003C1CE-08EE-8D40-BA68-25B1C532F036}"/>
              </a:ext>
            </a:extLst>
          </p:cNvPr>
          <p:cNvSpPr>
            <a:spLocks noGrp="1" noChangeArrowheads="1"/>
          </p:cNvSpPr>
          <p:nvPr>
            <p:ph type="title"/>
          </p:nvPr>
        </p:nvSpPr>
        <p:spPr>
          <a:xfrm>
            <a:off x="98615" y="41344"/>
            <a:ext cx="11826205" cy="679450"/>
          </a:xfrm>
        </p:spPr>
        <p:txBody>
          <a:bodyPr lIns="685800"/>
          <a:lstStyle/>
          <a:p>
            <a:pPr eaLnBrk="1" hangingPunct="1"/>
            <a:r>
              <a:rPr lang="en-US" altLang="en-US"/>
              <a:t>Methodology</a:t>
            </a:r>
          </a:p>
        </p:txBody>
      </p:sp>
      <p:pic>
        <p:nvPicPr>
          <p:cNvPr id="3" name="Content Placeholder 2" descr="Triangle Ruler with solid fill">
            <a:extLst>
              <a:ext uri="{FF2B5EF4-FFF2-40B4-BE49-F238E27FC236}">
                <a16:creationId xmlns:a16="http://schemas.microsoft.com/office/drawing/2014/main" id="{FEAEFF14-8813-F64F-B7A3-85E24D1AE374}"/>
              </a:ext>
            </a:extLst>
          </p:cNvPr>
          <p:cNvPicPr>
            <a:picLocks noGrp="1" noChangeAspect="1"/>
          </p:cNvPicPr>
          <p:nvPr>
            <p:ph idx="1"/>
          </p:nvPr>
        </p:nvPicPr>
        <p:blipFill>
          <a:blip r:embed="rId2"/>
          <a:stretch>
            <a:fillRect/>
          </a:stretch>
        </p:blipFill>
        <p:spPr>
          <a:xfrm>
            <a:off x="216090" y="66675"/>
            <a:ext cx="549275" cy="547688"/>
          </a:xfrm>
        </p:spPr>
      </p:pic>
      <p:sp>
        <p:nvSpPr>
          <p:cNvPr id="4" name="Date Placeholder 3">
            <a:extLst>
              <a:ext uri="{FF2B5EF4-FFF2-40B4-BE49-F238E27FC236}">
                <a16:creationId xmlns:a16="http://schemas.microsoft.com/office/drawing/2014/main" id="{E92AA688-7DB1-444D-87BE-30450FA6EBA2}"/>
              </a:ext>
            </a:extLst>
          </p:cNvPr>
          <p:cNvSpPr>
            <a:spLocks noGrp="1"/>
          </p:cNvSpPr>
          <p:nvPr>
            <p:ph type="dt" sz="quarter" idx="10"/>
          </p:nvPr>
        </p:nvSpPr>
        <p:spPr/>
        <p:txBody>
          <a:bodyPr/>
          <a:lstStyle/>
          <a:p>
            <a:pPr>
              <a:defRPr/>
            </a:pPr>
            <a:fld id="{6DC0F871-D9AD-AC48-91CC-0F0007430CCB}" type="datetime1">
              <a:rPr lang="en-US"/>
              <a:pPr>
                <a:defRPr/>
              </a:pPr>
              <a:t>3/30/22</a:t>
            </a:fld>
            <a:endParaRPr lang="en-US"/>
          </a:p>
        </p:txBody>
      </p:sp>
      <p:sp>
        <p:nvSpPr>
          <p:cNvPr id="6" name="Slide Number Placeholder 5">
            <a:extLst>
              <a:ext uri="{FF2B5EF4-FFF2-40B4-BE49-F238E27FC236}">
                <a16:creationId xmlns:a16="http://schemas.microsoft.com/office/drawing/2014/main" id="{C7FC63A4-C063-5C41-8D0A-9A501102A35C}"/>
              </a:ext>
            </a:extLst>
          </p:cNvPr>
          <p:cNvSpPr>
            <a:spLocks noGrp="1"/>
          </p:cNvSpPr>
          <p:nvPr>
            <p:ph type="sldNum" sz="quarter" idx="11"/>
          </p:nvPr>
        </p:nvSpPr>
        <p:spPr/>
        <p:txBody>
          <a:bodyPr/>
          <a:lstStyle/>
          <a:p>
            <a:pPr>
              <a:defRPr/>
            </a:pPr>
            <a:fld id="{C39597FA-2E3D-E649-9BA2-DB35C6A2EF88}" type="slidenum">
              <a:rPr lang="en-US"/>
              <a:pPr>
                <a:defRPr/>
              </a:pPr>
              <a:t>10</a:t>
            </a:fld>
            <a:endParaRPr lang="en-US"/>
          </a:p>
        </p:txBody>
      </p:sp>
      <p:sp>
        <p:nvSpPr>
          <p:cNvPr id="7" name="Content Placeholder 2">
            <a:extLst>
              <a:ext uri="{FF2B5EF4-FFF2-40B4-BE49-F238E27FC236}">
                <a16:creationId xmlns:a16="http://schemas.microsoft.com/office/drawing/2014/main" id="{EFDE2A2B-85EF-6D4D-8474-DA0F5C114169}"/>
              </a:ext>
            </a:extLst>
          </p:cNvPr>
          <p:cNvSpPr txBox="1">
            <a:spLocks noChangeArrowheads="1"/>
          </p:cNvSpPr>
          <p:nvPr/>
        </p:nvSpPr>
        <p:spPr bwMode="auto">
          <a:xfrm>
            <a:off x="-1" y="733425"/>
            <a:ext cx="11591365" cy="15794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28600" tIns="45720" rIns="91440" bIns="45720" numCol="1" anchor="t" anchorCtr="0" compatLnSpc="1">
            <a:prstTxWarp prst="textNoShape">
              <a:avLst/>
            </a:prstTxWarp>
          </a:bodyPr>
          <a:lstStyle>
            <a:lvl1pPr marL="228600" indent="-228600" algn="l" rtl="0" eaLnBrk="1" fontAlgn="base" hangingPunct="1">
              <a:lnSpc>
                <a:spcPct val="90000"/>
              </a:lnSpc>
              <a:spcBef>
                <a:spcPts val="1000"/>
              </a:spcBef>
              <a:spcAft>
                <a:spcPct val="0"/>
              </a:spcAft>
              <a:buFont typeface="Arial" panose="020B0604020202020204" pitchFamily="34" charset="0"/>
              <a:buChar char="•"/>
              <a:defRPr sz="2000" kern="1200">
                <a:solidFill>
                  <a:srgbClr val="696868"/>
                </a:solidFill>
                <a:latin typeface="Proxima Nova Rg" panose="02000506030000020004" pitchFamily="2" charset="0"/>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1800" kern="1200">
                <a:solidFill>
                  <a:srgbClr val="696868"/>
                </a:solidFill>
                <a:latin typeface="Proxima Nova Rg" panose="02000506030000020004" pitchFamily="2" charset="0"/>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1600" kern="1200">
                <a:solidFill>
                  <a:srgbClr val="696868"/>
                </a:solidFill>
                <a:latin typeface="Proxima Nova Rg" panose="02000506030000020004" pitchFamily="2" charset="0"/>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sz="1400" kern="1200">
                <a:solidFill>
                  <a:srgbClr val="696868"/>
                </a:solidFill>
                <a:latin typeface="Proxima Nova Rg" panose="02000506030000020004" pitchFamily="2" charset="0"/>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sz="1400" kern="1200">
                <a:solidFill>
                  <a:srgbClr val="696868"/>
                </a:solidFill>
                <a:latin typeface="Proxima Nova Rg" panose="0200050603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b="1"/>
              <a:t>Contextual Inquiry (a.k.a., Contextual Task Analysis)</a:t>
            </a:r>
          </a:p>
          <a:p>
            <a:pPr lvl="1"/>
            <a:r>
              <a:rPr lang="en-US" altLang="en-US">
                <a:latin typeface="Proxima Nova Rg"/>
              </a:rPr>
              <a:t>Combination of in-depth observations and interviews.</a:t>
            </a:r>
          </a:p>
          <a:p>
            <a:pPr lvl="1"/>
            <a:r>
              <a:rPr lang="en-US" altLang="en-US">
                <a:latin typeface="Proxima Nova Rg"/>
              </a:rPr>
              <a:t>Used to gain a deep understanding of work practices and behaviors.</a:t>
            </a:r>
          </a:p>
          <a:p>
            <a:pPr lvl="1"/>
            <a:r>
              <a:rPr lang="en-US" altLang="en-US">
                <a:latin typeface="Proxima Nova Rg"/>
              </a:rPr>
              <a:t>Requires a small sample of users, but sessions can take 2 or more hours per user.</a:t>
            </a:r>
            <a:endParaRPr lang="en-US" altLang="en-US"/>
          </a:p>
        </p:txBody>
      </p:sp>
      <p:sp>
        <p:nvSpPr>
          <p:cNvPr id="8" name="Rounded Rectangle 7">
            <a:extLst>
              <a:ext uri="{FF2B5EF4-FFF2-40B4-BE49-F238E27FC236}">
                <a16:creationId xmlns:a16="http://schemas.microsoft.com/office/drawing/2014/main" id="{9C5CB4AC-4FDD-6C43-893E-B4C88A3ACE7F}"/>
              </a:ext>
            </a:extLst>
          </p:cNvPr>
          <p:cNvSpPr/>
          <p:nvPr/>
        </p:nvSpPr>
        <p:spPr>
          <a:xfrm>
            <a:off x="252775" y="2655506"/>
            <a:ext cx="2743199" cy="586409"/>
          </a:xfrm>
          <a:prstGeom prst="roundRect">
            <a:avLst/>
          </a:prstGeom>
          <a:solidFill>
            <a:schemeClr val="bg1"/>
          </a:solidFill>
          <a:ln w="38100">
            <a:solidFill>
              <a:srgbClr val="696868"/>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b="1">
                <a:solidFill>
                  <a:srgbClr val="696868"/>
                </a:solidFill>
                <a:latin typeface="Proxima Nova Rg"/>
              </a:rPr>
              <a:t>Context</a:t>
            </a:r>
            <a:endParaRPr lang="en-US" sz="2000" b="1">
              <a:solidFill>
                <a:srgbClr val="696868"/>
              </a:solidFill>
              <a:latin typeface="Proxima Nova Rg" panose="02000506030000020004" pitchFamily="2" charset="0"/>
            </a:endParaRPr>
          </a:p>
        </p:txBody>
      </p:sp>
      <p:sp>
        <p:nvSpPr>
          <p:cNvPr id="9" name="Rounded Rectangle 8">
            <a:extLst>
              <a:ext uri="{FF2B5EF4-FFF2-40B4-BE49-F238E27FC236}">
                <a16:creationId xmlns:a16="http://schemas.microsoft.com/office/drawing/2014/main" id="{DAD130F5-BD26-8E4D-96B5-16CBEF15A369}"/>
              </a:ext>
            </a:extLst>
          </p:cNvPr>
          <p:cNvSpPr/>
          <p:nvPr/>
        </p:nvSpPr>
        <p:spPr>
          <a:xfrm>
            <a:off x="3229057" y="2655506"/>
            <a:ext cx="2743199" cy="586409"/>
          </a:xfrm>
          <a:prstGeom prst="roundRect">
            <a:avLst/>
          </a:prstGeom>
          <a:solidFill>
            <a:schemeClr val="bg1"/>
          </a:solidFill>
          <a:ln w="38100">
            <a:solidFill>
              <a:srgbClr val="6968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solidFill>
                  <a:srgbClr val="696868"/>
                </a:solidFill>
                <a:latin typeface="Proxima Nova Rg" panose="02000506030000020004" pitchFamily="2" charset="0"/>
              </a:rPr>
              <a:t>Partnership</a:t>
            </a:r>
          </a:p>
        </p:txBody>
      </p:sp>
      <p:sp>
        <p:nvSpPr>
          <p:cNvPr id="10" name="Rounded Rectangle 9">
            <a:extLst>
              <a:ext uri="{FF2B5EF4-FFF2-40B4-BE49-F238E27FC236}">
                <a16:creationId xmlns:a16="http://schemas.microsoft.com/office/drawing/2014/main" id="{9D5D29E0-B073-A245-A212-3404D9A98F83}"/>
              </a:ext>
            </a:extLst>
          </p:cNvPr>
          <p:cNvSpPr/>
          <p:nvPr/>
        </p:nvSpPr>
        <p:spPr>
          <a:xfrm>
            <a:off x="6205339" y="2655506"/>
            <a:ext cx="2743199" cy="586409"/>
          </a:xfrm>
          <a:prstGeom prst="roundRect">
            <a:avLst/>
          </a:prstGeom>
          <a:solidFill>
            <a:schemeClr val="bg1"/>
          </a:solidFill>
          <a:ln w="38100">
            <a:solidFill>
              <a:srgbClr val="6968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solidFill>
                  <a:srgbClr val="696868"/>
                </a:solidFill>
                <a:latin typeface="Proxima Nova Rg" panose="02000506030000020004" pitchFamily="2" charset="0"/>
              </a:rPr>
              <a:t>Interpretation</a:t>
            </a:r>
          </a:p>
        </p:txBody>
      </p:sp>
      <p:sp>
        <p:nvSpPr>
          <p:cNvPr id="11" name="Rounded Rectangle 10">
            <a:extLst>
              <a:ext uri="{FF2B5EF4-FFF2-40B4-BE49-F238E27FC236}">
                <a16:creationId xmlns:a16="http://schemas.microsoft.com/office/drawing/2014/main" id="{34DC77CD-DB52-A84A-BE66-3F68328149A5}"/>
              </a:ext>
            </a:extLst>
          </p:cNvPr>
          <p:cNvSpPr/>
          <p:nvPr/>
        </p:nvSpPr>
        <p:spPr>
          <a:xfrm>
            <a:off x="9181621" y="2655505"/>
            <a:ext cx="2743199" cy="586409"/>
          </a:xfrm>
          <a:prstGeom prst="roundRect">
            <a:avLst/>
          </a:prstGeom>
          <a:solidFill>
            <a:schemeClr val="bg1"/>
          </a:solidFill>
          <a:ln w="38100">
            <a:solidFill>
              <a:srgbClr val="6968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a:solidFill>
                  <a:srgbClr val="696868"/>
                </a:solidFill>
                <a:latin typeface="Proxima Nova Rg" panose="02000506030000020004" pitchFamily="2" charset="0"/>
              </a:rPr>
              <a:t>Focus</a:t>
            </a:r>
          </a:p>
        </p:txBody>
      </p:sp>
      <p:sp>
        <p:nvSpPr>
          <p:cNvPr id="12" name="TextBox 11">
            <a:extLst>
              <a:ext uri="{FF2B5EF4-FFF2-40B4-BE49-F238E27FC236}">
                <a16:creationId xmlns:a16="http://schemas.microsoft.com/office/drawing/2014/main" id="{CDF0FBCF-1DD8-3B4A-AD63-C9DB48B988C5}"/>
              </a:ext>
            </a:extLst>
          </p:cNvPr>
          <p:cNvSpPr txBox="1"/>
          <p:nvPr/>
        </p:nvSpPr>
        <p:spPr>
          <a:xfrm>
            <a:off x="228601" y="3324277"/>
            <a:ext cx="2767374" cy="1569660"/>
          </a:xfrm>
          <a:prstGeom prst="rect">
            <a:avLst/>
          </a:prstGeom>
          <a:noFill/>
        </p:spPr>
        <p:txBody>
          <a:bodyPr wrap="square" rtlCol="0">
            <a:spAutoFit/>
          </a:bodyPr>
          <a:lstStyle/>
          <a:p>
            <a:pPr marL="285750" indent="-285750">
              <a:buFont typeface="Arial" panose="020B0604020202020204" pitchFamily="34" charset="0"/>
              <a:buChar char="•"/>
            </a:pPr>
            <a:r>
              <a:rPr lang="en-US" sz="1600">
                <a:solidFill>
                  <a:srgbClr val="696868"/>
                </a:solidFill>
                <a:latin typeface="Proxima Nova Rg" panose="02000506030000020004" pitchFamily="2" charset="0"/>
              </a:rPr>
              <a:t>Observe participants in real-time. </a:t>
            </a:r>
          </a:p>
          <a:p>
            <a:endParaRPr lang="en-US" sz="1600">
              <a:solidFill>
                <a:srgbClr val="696868"/>
              </a:solidFill>
              <a:latin typeface="Proxima Nova Rg" panose="02000506030000020004" pitchFamily="2" charset="0"/>
            </a:endParaRPr>
          </a:p>
          <a:p>
            <a:pPr marL="285750" indent="-285750">
              <a:buFont typeface="Arial" panose="020B0604020202020204" pitchFamily="34" charset="0"/>
              <a:buChar char="•"/>
            </a:pPr>
            <a:r>
              <a:rPr lang="en-US" sz="1600">
                <a:solidFill>
                  <a:srgbClr val="696868"/>
                </a:solidFill>
                <a:latin typeface="Proxima Nova Rg" panose="02000506030000020004" pitchFamily="2" charset="0"/>
              </a:rPr>
              <a:t>Question them about their actions and thoughts.</a:t>
            </a:r>
          </a:p>
        </p:txBody>
      </p:sp>
      <p:sp>
        <p:nvSpPr>
          <p:cNvPr id="13" name="TextBox 12">
            <a:extLst>
              <a:ext uri="{FF2B5EF4-FFF2-40B4-BE49-F238E27FC236}">
                <a16:creationId xmlns:a16="http://schemas.microsoft.com/office/drawing/2014/main" id="{951CF380-810B-DC4E-9BC8-E58FD2696F67}"/>
              </a:ext>
            </a:extLst>
          </p:cNvPr>
          <p:cNvSpPr txBox="1"/>
          <p:nvPr/>
        </p:nvSpPr>
        <p:spPr>
          <a:xfrm>
            <a:off x="3204882" y="3322613"/>
            <a:ext cx="2767374" cy="1815882"/>
          </a:xfrm>
          <a:prstGeom prst="rect">
            <a:avLst/>
          </a:prstGeom>
          <a:noFill/>
        </p:spPr>
        <p:txBody>
          <a:bodyPr wrap="square" rtlCol="0">
            <a:spAutoFit/>
          </a:bodyPr>
          <a:lstStyle/>
          <a:p>
            <a:pPr marL="285750" indent="-285750">
              <a:buFont typeface="Arial" panose="020B0604020202020204" pitchFamily="34" charset="0"/>
              <a:buChar char="•"/>
            </a:pPr>
            <a:r>
              <a:rPr lang="en-US" sz="1600">
                <a:solidFill>
                  <a:srgbClr val="696868"/>
                </a:solidFill>
                <a:latin typeface="Proxima Nova Rg" panose="02000506030000020004" pitchFamily="2" charset="0"/>
              </a:rPr>
              <a:t>Participants are the subject matter expert.</a:t>
            </a:r>
          </a:p>
          <a:p>
            <a:endParaRPr lang="en-US" sz="1600">
              <a:solidFill>
                <a:srgbClr val="696868"/>
              </a:solidFill>
              <a:latin typeface="Proxima Nova Rg" panose="02000506030000020004" pitchFamily="2" charset="0"/>
            </a:endParaRPr>
          </a:p>
          <a:p>
            <a:pPr marL="285750" indent="-285750">
              <a:buFont typeface="Arial" panose="020B0604020202020204" pitchFamily="34" charset="0"/>
              <a:buChar char="•"/>
            </a:pPr>
            <a:r>
              <a:rPr lang="en-US" sz="1600">
                <a:solidFill>
                  <a:srgbClr val="696868"/>
                </a:solidFill>
                <a:latin typeface="Proxima Nova Rg" panose="02000506030000020004" pitchFamily="2" charset="0"/>
              </a:rPr>
              <a:t>Researchers partner with the SME to learn about their domain and practices.</a:t>
            </a:r>
          </a:p>
        </p:txBody>
      </p:sp>
      <p:sp>
        <p:nvSpPr>
          <p:cNvPr id="14" name="TextBox 13">
            <a:extLst>
              <a:ext uri="{FF2B5EF4-FFF2-40B4-BE49-F238E27FC236}">
                <a16:creationId xmlns:a16="http://schemas.microsoft.com/office/drawing/2014/main" id="{C567C2E6-4E9C-DE49-BFC7-E20864A745D4}"/>
              </a:ext>
            </a:extLst>
          </p:cNvPr>
          <p:cNvSpPr txBox="1"/>
          <p:nvPr/>
        </p:nvSpPr>
        <p:spPr>
          <a:xfrm>
            <a:off x="6219746" y="3322613"/>
            <a:ext cx="2767374" cy="1569660"/>
          </a:xfrm>
          <a:prstGeom prst="rect">
            <a:avLst/>
          </a:prstGeom>
          <a:noFill/>
        </p:spPr>
        <p:txBody>
          <a:bodyPr wrap="square" rtlCol="0">
            <a:spAutoFit/>
          </a:bodyPr>
          <a:lstStyle/>
          <a:p>
            <a:pPr marL="285750" indent="-285750">
              <a:buFont typeface="Arial" panose="020B0604020202020204" pitchFamily="34" charset="0"/>
              <a:buChar char="•"/>
            </a:pPr>
            <a:r>
              <a:rPr lang="en-US" sz="1600">
                <a:solidFill>
                  <a:srgbClr val="696868"/>
                </a:solidFill>
                <a:latin typeface="Proxima Nova Rg" panose="02000506030000020004" pitchFamily="2" charset="0"/>
              </a:rPr>
              <a:t>Researchers interpret meaning.</a:t>
            </a:r>
          </a:p>
          <a:p>
            <a:endParaRPr lang="en-US" sz="1600">
              <a:solidFill>
                <a:srgbClr val="696868"/>
              </a:solidFill>
              <a:latin typeface="Proxima Nova Rg" panose="02000506030000020004" pitchFamily="2" charset="0"/>
            </a:endParaRPr>
          </a:p>
          <a:p>
            <a:pPr marL="285750" indent="-285750">
              <a:buFont typeface="Arial" panose="020B0604020202020204" pitchFamily="34" charset="0"/>
              <a:buChar char="•"/>
            </a:pPr>
            <a:r>
              <a:rPr lang="en-US" sz="1600">
                <a:solidFill>
                  <a:srgbClr val="696868"/>
                </a:solidFill>
                <a:latin typeface="Proxima Nova Rg" panose="02000506030000020004" pitchFamily="2" charset="0"/>
              </a:rPr>
              <a:t>Meaning leads to understanding design implications.</a:t>
            </a:r>
          </a:p>
        </p:txBody>
      </p:sp>
      <p:sp>
        <p:nvSpPr>
          <p:cNvPr id="15" name="TextBox 14">
            <a:extLst>
              <a:ext uri="{FF2B5EF4-FFF2-40B4-BE49-F238E27FC236}">
                <a16:creationId xmlns:a16="http://schemas.microsoft.com/office/drawing/2014/main" id="{9A575C1F-775D-BE46-8478-81F34B86996B}"/>
              </a:ext>
            </a:extLst>
          </p:cNvPr>
          <p:cNvSpPr txBox="1"/>
          <p:nvPr/>
        </p:nvSpPr>
        <p:spPr>
          <a:xfrm>
            <a:off x="9169533" y="3322613"/>
            <a:ext cx="2767374" cy="830997"/>
          </a:xfrm>
          <a:prstGeom prst="rect">
            <a:avLst/>
          </a:prstGeom>
          <a:noFill/>
        </p:spPr>
        <p:txBody>
          <a:bodyPr wrap="square" rtlCol="0">
            <a:spAutoFit/>
          </a:bodyPr>
          <a:lstStyle/>
          <a:p>
            <a:pPr marL="285750" indent="-285750">
              <a:buFont typeface="Arial" panose="020B0604020202020204" pitchFamily="34" charset="0"/>
              <a:buChar char="•"/>
            </a:pPr>
            <a:r>
              <a:rPr lang="en-US" sz="1600">
                <a:solidFill>
                  <a:srgbClr val="696868"/>
                </a:solidFill>
                <a:latin typeface="Proxima Nova Rg" panose="02000506030000020004" pitchFamily="2" charset="0"/>
              </a:rPr>
              <a:t>Research shifts focus as the SME shifts their focus (such as between tasks).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a:extLst>
              <a:ext uri="{FF2B5EF4-FFF2-40B4-BE49-F238E27FC236}">
                <a16:creationId xmlns:a16="http://schemas.microsoft.com/office/drawing/2014/main" id="{2549B9A1-9EFD-AD48-847C-29078C197570}"/>
              </a:ext>
            </a:extLst>
          </p:cNvPr>
          <p:cNvSpPr>
            <a:spLocks noGrp="1" noChangeArrowheads="1"/>
          </p:cNvSpPr>
          <p:nvPr>
            <p:ph type="title"/>
          </p:nvPr>
        </p:nvSpPr>
        <p:spPr/>
        <p:txBody>
          <a:bodyPr lIns="685800"/>
          <a:lstStyle/>
          <a:p>
            <a:pPr eaLnBrk="1" hangingPunct="1"/>
            <a:r>
              <a:rPr lang="en-US" altLang="en-US"/>
              <a:t>Study Tasks</a:t>
            </a:r>
          </a:p>
        </p:txBody>
      </p:sp>
      <p:pic>
        <p:nvPicPr>
          <p:cNvPr id="3" name="Content Placeholder 2" descr="List with solid fill">
            <a:extLst>
              <a:ext uri="{FF2B5EF4-FFF2-40B4-BE49-F238E27FC236}">
                <a16:creationId xmlns:a16="http://schemas.microsoft.com/office/drawing/2014/main" id="{14A2BB39-93F7-734E-B541-03A23F1EEBC7}"/>
              </a:ext>
            </a:extLst>
          </p:cNvPr>
          <p:cNvPicPr>
            <a:picLocks noGrp="1" noChangeAspect="1"/>
          </p:cNvPicPr>
          <p:nvPr>
            <p:ph idx="1"/>
          </p:nvPr>
        </p:nvPicPr>
        <p:blipFill>
          <a:blip r:embed="rId2"/>
          <a:stretch>
            <a:fillRect/>
          </a:stretch>
        </p:blipFill>
        <p:spPr>
          <a:xfrm>
            <a:off x="84138" y="66675"/>
            <a:ext cx="547687" cy="547688"/>
          </a:xfrm>
        </p:spPr>
      </p:pic>
      <p:sp>
        <p:nvSpPr>
          <p:cNvPr id="4" name="Date Placeholder 3">
            <a:extLst>
              <a:ext uri="{FF2B5EF4-FFF2-40B4-BE49-F238E27FC236}">
                <a16:creationId xmlns:a16="http://schemas.microsoft.com/office/drawing/2014/main" id="{0D9422C7-F3DA-5547-9CE1-8EB0E470301D}"/>
              </a:ext>
            </a:extLst>
          </p:cNvPr>
          <p:cNvSpPr>
            <a:spLocks noGrp="1"/>
          </p:cNvSpPr>
          <p:nvPr>
            <p:ph type="dt" sz="quarter" idx="10"/>
          </p:nvPr>
        </p:nvSpPr>
        <p:spPr/>
        <p:txBody>
          <a:bodyPr/>
          <a:lstStyle/>
          <a:p>
            <a:pPr>
              <a:defRPr/>
            </a:pPr>
            <a:fld id="{E66C1724-1F8E-6C4C-B063-97A2E576BD48}" type="datetime1">
              <a:rPr lang="en-US" smtClean="0"/>
              <a:pPr>
                <a:defRPr/>
              </a:pPr>
              <a:t>3/30/22</a:t>
            </a:fld>
            <a:endParaRPr lang="en-US"/>
          </a:p>
        </p:txBody>
      </p:sp>
      <p:sp>
        <p:nvSpPr>
          <p:cNvPr id="6" name="Slide Number Placeholder 5">
            <a:extLst>
              <a:ext uri="{FF2B5EF4-FFF2-40B4-BE49-F238E27FC236}">
                <a16:creationId xmlns:a16="http://schemas.microsoft.com/office/drawing/2014/main" id="{853D3B6A-CD7F-E34A-A147-085C01D67C0C}"/>
              </a:ext>
            </a:extLst>
          </p:cNvPr>
          <p:cNvSpPr>
            <a:spLocks noGrp="1"/>
          </p:cNvSpPr>
          <p:nvPr>
            <p:ph type="sldNum" sz="quarter" idx="11"/>
          </p:nvPr>
        </p:nvSpPr>
        <p:spPr/>
        <p:txBody>
          <a:bodyPr/>
          <a:lstStyle/>
          <a:p>
            <a:pPr>
              <a:defRPr/>
            </a:pPr>
            <a:fld id="{8DD7ABC4-CCD8-2948-835A-FBEF10537EE4}" type="slidenum">
              <a:rPr lang="en-US" smtClean="0"/>
              <a:pPr>
                <a:defRPr/>
              </a:pPr>
              <a:t>11</a:t>
            </a:fld>
            <a:endParaRPr lang="en-US"/>
          </a:p>
        </p:txBody>
      </p:sp>
      <p:sp>
        <p:nvSpPr>
          <p:cNvPr id="7" name="Content Placeholder 2">
            <a:extLst>
              <a:ext uri="{FF2B5EF4-FFF2-40B4-BE49-F238E27FC236}">
                <a16:creationId xmlns:a16="http://schemas.microsoft.com/office/drawing/2014/main" id="{39842009-FE9F-7A4F-A00C-44DB31AF8753}"/>
              </a:ext>
            </a:extLst>
          </p:cNvPr>
          <p:cNvSpPr txBox="1">
            <a:spLocks noChangeArrowheads="1"/>
          </p:cNvSpPr>
          <p:nvPr/>
        </p:nvSpPr>
        <p:spPr bwMode="auto">
          <a:xfrm>
            <a:off x="0" y="733425"/>
            <a:ext cx="6019800" cy="544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28600" tIns="45720" rIns="91440" bIns="45720" numCol="1" anchor="t" anchorCtr="0" compatLnSpc="1">
            <a:prstTxWarp prst="textNoShape">
              <a:avLst/>
            </a:prstTxWarp>
          </a:bodyPr>
          <a:lstStyle>
            <a:lvl1pPr marL="228600" indent="-228600" algn="l" rtl="0" eaLnBrk="1" fontAlgn="base" hangingPunct="1">
              <a:lnSpc>
                <a:spcPct val="90000"/>
              </a:lnSpc>
              <a:spcBef>
                <a:spcPts val="1000"/>
              </a:spcBef>
              <a:spcAft>
                <a:spcPct val="0"/>
              </a:spcAft>
              <a:buFont typeface="Arial" panose="020B0604020202020204" pitchFamily="34" charset="0"/>
              <a:buChar char="•"/>
              <a:defRPr sz="2000" kern="1200">
                <a:solidFill>
                  <a:srgbClr val="696868"/>
                </a:solidFill>
                <a:latin typeface="Proxima Nova Rg" panose="02000506030000020004" pitchFamily="2" charset="0"/>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1800" kern="1200">
                <a:solidFill>
                  <a:srgbClr val="696868"/>
                </a:solidFill>
                <a:latin typeface="Proxima Nova Rg" panose="02000506030000020004" pitchFamily="2" charset="0"/>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1600" kern="1200">
                <a:solidFill>
                  <a:srgbClr val="696868"/>
                </a:solidFill>
                <a:latin typeface="Proxima Nova Rg" panose="02000506030000020004" pitchFamily="2" charset="0"/>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sz="1400" kern="1200">
                <a:solidFill>
                  <a:srgbClr val="696868"/>
                </a:solidFill>
                <a:latin typeface="Proxima Nova Rg" panose="02000506030000020004" pitchFamily="2" charset="0"/>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sz="1400" kern="1200">
                <a:solidFill>
                  <a:srgbClr val="696868"/>
                </a:solidFill>
                <a:latin typeface="Proxima Nova Rg" panose="0200050603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b="1"/>
              <a:t>Interview</a:t>
            </a:r>
          </a:p>
          <a:p>
            <a:pPr lvl="1"/>
            <a:r>
              <a:rPr lang="en-US" altLang="en-US"/>
              <a:t>Describe participant backgrounds.</a:t>
            </a:r>
          </a:p>
          <a:p>
            <a:pPr lvl="1"/>
            <a:r>
              <a:rPr lang="en-US" altLang="en-US"/>
              <a:t>Understand what a typical workday looks like.</a:t>
            </a:r>
          </a:p>
          <a:p>
            <a:pPr lvl="1"/>
            <a:r>
              <a:rPr lang="en-US" altLang="en-US"/>
              <a:t>Identify most common and least common tasks.</a:t>
            </a:r>
          </a:p>
          <a:p>
            <a:pPr lvl="1"/>
            <a:r>
              <a:rPr lang="en-US" altLang="en-US"/>
              <a:t>Identify the Wheels apps and externally-created tools participants rely on to perform tasks.</a:t>
            </a:r>
          </a:p>
          <a:p>
            <a:pPr lvl="1"/>
            <a:r>
              <a:rPr lang="en-US" altLang="en-US"/>
              <a:t>Understand perceptions and attitudes towards the tools participants use.</a:t>
            </a:r>
          </a:p>
        </p:txBody>
      </p:sp>
      <p:sp>
        <p:nvSpPr>
          <p:cNvPr id="9" name="Content Placeholder 3">
            <a:extLst>
              <a:ext uri="{FF2B5EF4-FFF2-40B4-BE49-F238E27FC236}">
                <a16:creationId xmlns:a16="http://schemas.microsoft.com/office/drawing/2014/main" id="{6057B2E4-B818-FC42-943F-9B6916EFC792}"/>
              </a:ext>
            </a:extLst>
          </p:cNvPr>
          <p:cNvSpPr txBox="1">
            <a:spLocks noChangeArrowheads="1"/>
          </p:cNvSpPr>
          <p:nvPr/>
        </p:nvSpPr>
        <p:spPr>
          <a:xfrm>
            <a:off x="6172200" y="733425"/>
            <a:ext cx="6015038" cy="5443538"/>
          </a:xfrm>
          <a:prstGeom prst="rect">
            <a:avLst/>
          </a:prstGeom>
        </p:spPr>
        <p:txBody>
          <a:bodyPr/>
          <a:lst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rgbClr val="696868"/>
                </a:solidFill>
                <a:latin typeface="Proxima Nova Rg" panose="02000506030000020004" pitchFamily="2" charset="0"/>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rgbClr val="696868"/>
                </a:solidFill>
                <a:latin typeface="Proxima Nova Rg" panose="02000506030000020004" pitchFamily="2" charset="0"/>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rgbClr val="696868"/>
                </a:solidFill>
                <a:latin typeface="Proxima Nova Rg" panose="02000506030000020004" pitchFamily="2" charset="0"/>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en-US"/>
          </a:p>
        </p:txBody>
      </p:sp>
      <p:sp>
        <p:nvSpPr>
          <p:cNvPr id="10" name="Content Placeholder 3">
            <a:extLst>
              <a:ext uri="{FF2B5EF4-FFF2-40B4-BE49-F238E27FC236}">
                <a16:creationId xmlns:a16="http://schemas.microsoft.com/office/drawing/2014/main" id="{EFB9F1D4-BEAD-1647-BA7B-847305561BC5}"/>
              </a:ext>
            </a:extLst>
          </p:cNvPr>
          <p:cNvSpPr txBox="1">
            <a:spLocks noChangeArrowheads="1"/>
          </p:cNvSpPr>
          <p:nvPr/>
        </p:nvSpPr>
        <p:spPr>
          <a:xfrm>
            <a:off x="6176962" y="733425"/>
            <a:ext cx="6015038" cy="5443538"/>
          </a:xfrm>
          <a:prstGeom prst="rect">
            <a:avLst/>
          </a:prstGeom>
        </p:spPr>
        <p:txBody>
          <a:bodyPr/>
          <a:lst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rgbClr val="696868"/>
                </a:solidFill>
                <a:latin typeface="Proxima Nova Rg" panose="02000506030000020004" pitchFamily="2" charset="0"/>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rgbClr val="696868"/>
                </a:solidFill>
                <a:latin typeface="Proxima Nova Rg" panose="02000506030000020004" pitchFamily="2" charset="0"/>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rgbClr val="696868"/>
                </a:solidFill>
                <a:latin typeface="Proxima Nova Rg" panose="02000506030000020004" pitchFamily="2" charset="0"/>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2000" b="1"/>
              <a:t>Observation</a:t>
            </a:r>
          </a:p>
          <a:p>
            <a:pPr lvl="1"/>
            <a:r>
              <a:rPr lang="en-US" altLang="en-US" sz="1800"/>
              <a:t>Observe the steps participants take to complete their tasks.</a:t>
            </a:r>
          </a:p>
          <a:p>
            <a:pPr lvl="1"/>
            <a:r>
              <a:rPr lang="en-US" altLang="en-US" sz="1800"/>
              <a:t>Elicit specific input on the efficiency of tasks and tools.</a:t>
            </a:r>
          </a:p>
          <a:p>
            <a:pPr lvl="1"/>
            <a:r>
              <a:rPr lang="en-US" altLang="en-US" sz="1800"/>
              <a:t>Discuss the flow of information between AEs and other client-focused teams.</a:t>
            </a:r>
          </a:p>
          <a:p>
            <a:pPr marL="0" indent="0">
              <a:buFont typeface="Arial" panose="020B0604020202020204" pitchFamily="34" charset="0"/>
              <a:buNone/>
            </a:pPr>
            <a:endParaRPr lang="en-US" altLang="en-US" sz="1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descr="Search Inventory with solid fill">
            <a:extLst>
              <a:ext uri="{FF2B5EF4-FFF2-40B4-BE49-F238E27FC236}">
                <a16:creationId xmlns:a16="http://schemas.microsoft.com/office/drawing/2014/main" id="{97AAF50A-5255-8148-8806-29D0F5CDD62D}"/>
              </a:ext>
            </a:extLst>
          </p:cNvPr>
          <p:cNvPicPr>
            <a:picLocks noChangeAspect="1"/>
          </p:cNvPicPr>
          <p:nvPr/>
        </p:nvPicPr>
        <p:blipFill>
          <a:blip r:embed="rId2">
            <a:alphaModFix amt="30000"/>
          </a:blip>
          <a:stretch>
            <a:fillRect/>
          </a:stretch>
        </p:blipFill>
        <p:spPr>
          <a:xfrm>
            <a:off x="6329363" y="1028700"/>
            <a:ext cx="4800600" cy="4800600"/>
          </a:xfrm>
          <a:prstGeom prst="rect">
            <a:avLst/>
          </a:prstGeom>
        </p:spPr>
      </p:pic>
      <p:sp>
        <p:nvSpPr>
          <p:cNvPr id="21506" name="Title 1">
            <a:extLst>
              <a:ext uri="{FF2B5EF4-FFF2-40B4-BE49-F238E27FC236}">
                <a16:creationId xmlns:a16="http://schemas.microsoft.com/office/drawing/2014/main" id="{31CC1DAA-8223-1741-8A1A-C8F070D26DEE}"/>
              </a:ext>
            </a:extLst>
          </p:cNvPr>
          <p:cNvSpPr>
            <a:spLocks noGrp="1" noChangeArrowheads="1"/>
          </p:cNvSpPr>
          <p:nvPr>
            <p:ph type="title"/>
          </p:nvPr>
        </p:nvSpPr>
        <p:spPr>
          <a:xfrm>
            <a:off x="0" y="1709738"/>
            <a:ext cx="12187238" cy="2852737"/>
          </a:xfrm>
        </p:spPr>
        <p:txBody>
          <a:bodyPr/>
          <a:lstStyle/>
          <a:p>
            <a:pPr eaLnBrk="1" hangingPunct="1"/>
            <a:r>
              <a:rPr lang="en-US" altLang="en-US"/>
              <a:t>Findings</a:t>
            </a:r>
          </a:p>
        </p:txBody>
      </p:sp>
      <p:sp>
        <p:nvSpPr>
          <p:cNvPr id="3" name="Date Placeholder 2">
            <a:extLst>
              <a:ext uri="{FF2B5EF4-FFF2-40B4-BE49-F238E27FC236}">
                <a16:creationId xmlns:a16="http://schemas.microsoft.com/office/drawing/2014/main" id="{C33CE0CC-A2C4-9C46-A5FE-C3F481C845BD}"/>
              </a:ext>
            </a:extLst>
          </p:cNvPr>
          <p:cNvSpPr>
            <a:spLocks noGrp="1"/>
          </p:cNvSpPr>
          <p:nvPr>
            <p:ph type="dt" sz="quarter" idx="10"/>
          </p:nvPr>
        </p:nvSpPr>
        <p:spPr/>
        <p:txBody>
          <a:bodyPr/>
          <a:lstStyle/>
          <a:p>
            <a:pPr>
              <a:defRPr/>
            </a:pPr>
            <a:fld id="{39853058-4A94-444B-8C54-51218CF0D71B}" type="datetime1">
              <a:rPr lang="en-US"/>
              <a:pPr>
                <a:defRPr/>
              </a:pPr>
              <a:t>3/30/22</a:t>
            </a:fld>
            <a:endParaRPr lang="en-US"/>
          </a:p>
        </p:txBody>
      </p:sp>
      <p:sp>
        <p:nvSpPr>
          <p:cNvPr id="5" name="Slide Number Placeholder 4">
            <a:extLst>
              <a:ext uri="{FF2B5EF4-FFF2-40B4-BE49-F238E27FC236}">
                <a16:creationId xmlns:a16="http://schemas.microsoft.com/office/drawing/2014/main" id="{DD88B425-686E-5C40-AFE3-0A9E96EF36B8}"/>
              </a:ext>
            </a:extLst>
          </p:cNvPr>
          <p:cNvSpPr>
            <a:spLocks noGrp="1"/>
          </p:cNvSpPr>
          <p:nvPr>
            <p:ph type="sldNum" sz="quarter" idx="11"/>
          </p:nvPr>
        </p:nvSpPr>
        <p:spPr/>
        <p:txBody>
          <a:bodyPr/>
          <a:lstStyle/>
          <a:p>
            <a:pPr>
              <a:defRPr/>
            </a:pPr>
            <a:fld id="{5156964D-CBB2-C340-AAD5-E299C9A263E4}" type="slidenum">
              <a:rPr lang="en-US"/>
              <a:pPr>
                <a:defRPr/>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2C595-0B08-8E4D-889E-FFC9D0A64E41}"/>
              </a:ext>
            </a:extLst>
          </p:cNvPr>
          <p:cNvSpPr>
            <a:spLocks noGrp="1"/>
          </p:cNvSpPr>
          <p:nvPr>
            <p:ph type="title"/>
          </p:nvPr>
        </p:nvSpPr>
        <p:spPr/>
        <p:txBody>
          <a:bodyPr/>
          <a:lstStyle/>
          <a:p>
            <a:r>
              <a:rPr lang="en-US"/>
              <a:t>A Day in the Life of an AE…</a:t>
            </a:r>
          </a:p>
        </p:txBody>
      </p:sp>
      <p:sp>
        <p:nvSpPr>
          <p:cNvPr id="3" name="Content Placeholder 2">
            <a:extLst>
              <a:ext uri="{FF2B5EF4-FFF2-40B4-BE49-F238E27FC236}">
                <a16:creationId xmlns:a16="http://schemas.microsoft.com/office/drawing/2014/main" id="{F5E9E73F-1B56-564A-B3DE-FEA00B82154A}"/>
              </a:ext>
            </a:extLst>
          </p:cNvPr>
          <p:cNvSpPr>
            <a:spLocks noGrp="1"/>
          </p:cNvSpPr>
          <p:nvPr>
            <p:ph idx="1"/>
          </p:nvPr>
        </p:nvSpPr>
        <p:spPr/>
        <p:txBody>
          <a:bodyPr/>
          <a:lstStyle/>
          <a:p>
            <a:r>
              <a:rPr lang="en-US"/>
              <a:t>AEs begin their days in one of two ways:</a:t>
            </a:r>
          </a:p>
          <a:p>
            <a:pPr lvl="1"/>
            <a:r>
              <a:rPr lang="en-US"/>
              <a:t>Meetings.</a:t>
            </a:r>
          </a:p>
          <a:p>
            <a:pPr lvl="1"/>
            <a:r>
              <a:rPr lang="en-US"/>
              <a:t>Checking email or </a:t>
            </a:r>
            <a:r>
              <a:rPr lang="en-US" err="1"/>
              <a:t>SalesForce</a:t>
            </a:r>
            <a:r>
              <a:rPr lang="en-US"/>
              <a:t> for new cases/case updates.</a:t>
            </a:r>
          </a:p>
          <a:p>
            <a:pPr lvl="1"/>
            <a:endParaRPr lang="en-US"/>
          </a:p>
          <a:p>
            <a:r>
              <a:rPr lang="en-US"/>
              <a:t>No two days are ever the same, and workload fluctuates with the time of year.</a:t>
            </a:r>
          </a:p>
          <a:p>
            <a:pPr marL="0" indent="0">
              <a:buNone/>
            </a:pPr>
            <a:endParaRPr lang="en-US"/>
          </a:p>
          <a:p>
            <a:r>
              <a:rPr lang="en-US"/>
              <a:t>AEs are available for calls 4.75 </a:t>
            </a:r>
            <a:r>
              <a:rPr lang="en-US" err="1"/>
              <a:t>hrs</a:t>
            </a:r>
            <a:r>
              <a:rPr lang="en-US"/>
              <a:t> of the day at least.</a:t>
            </a:r>
          </a:p>
          <a:p>
            <a:pPr lvl="1"/>
            <a:r>
              <a:rPr lang="en-US"/>
              <a:t>Some AEs stay available up to 6 </a:t>
            </a:r>
            <a:r>
              <a:rPr lang="en-US" err="1"/>
              <a:t>hrs</a:t>
            </a:r>
            <a:r>
              <a:rPr lang="en-US"/>
              <a:t> a day in order to serve their clients better.</a:t>
            </a:r>
          </a:p>
          <a:p>
            <a:pPr lvl="1"/>
            <a:endParaRPr lang="en-US"/>
          </a:p>
          <a:p>
            <a:r>
              <a:rPr lang="en-US"/>
              <a:t>Some AEs forego lunchbreaks or other short breaks because they have so much to do.</a:t>
            </a:r>
          </a:p>
          <a:p>
            <a:endParaRPr lang="en-US"/>
          </a:p>
          <a:p>
            <a:r>
              <a:rPr lang="en-US"/>
              <a:t>Workdays do not end once a scheduled workday ends.</a:t>
            </a:r>
          </a:p>
          <a:p>
            <a:pPr lvl="1"/>
            <a:r>
              <a:rPr lang="en-US"/>
              <a:t>All AEs indicated working in the evenings.</a:t>
            </a:r>
          </a:p>
          <a:p>
            <a:pPr lvl="1"/>
            <a:r>
              <a:rPr lang="en-US"/>
              <a:t>Two AEs indicated working on the weekends to keep from falling behind.</a:t>
            </a:r>
          </a:p>
        </p:txBody>
      </p:sp>
      <p:sp>
        <p:nvSpPr>
          <p:cNvPr id="4" name="Date Placeholder 3">
            <a:extLst>
              <a:ext uri="{FF2B5EF4-FFF2-40B4-BE49-F238E27FC236}">
                <a16:creationId xmlns:a16="http://schemas.microsoft.com/office/drawing/2014/main" id="{C8DC6101-341D-584F-B0B2-18C58A34B796}"/>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E309DC41-90E7-0A4F-A9D2-65C58DD893B0}"/>
              </a:ext>
            </a:extLst>
          </p:cNvPr>
          <p:cNvSpPr>
            <a:spLocks noGrp="1"/>
          </p:cNvSpPr>
          <p:nvPr>
            <p:ph type="sldNum" sz="quarter" idx="11"/>
          </p:nvPr>
        </p:nvSpPr>
        <p:spPr/>
        <p:txBody>
          <a:bodyPr/>
          <a:lstStyle/>
          <a:p>
            <a:pPr>
              <a:defRPr/>
            </a:pPr>
            <a:fld id="{C1345A0C-6F28-3E4C-B95F-85B47241162D}" type="slidenum">
              <a:rPr lang="en-US" smtClean="0"/>
              <a:pPr>
                <a:defRPr/>
              </a:pPr>
              <a:t>13</a:t>
            </a:fld>
            <a:endParaRPr lang="en-US"/>
          </a:p>
        </p:txBody>
      </p:sp>
    </p:spTree>
    <p:extLst>
      <p:ext uri="{BB962C8B-B14F-4D97-AF65-F5344CB8AC3E}">
        <p14:creationId xmlns:p14="http://schemas.microsoft.com/office/powerpoint/2010/main" val="678427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1CC2E-BA66-4BE8-AE21-9F05A9255C6A}"/>
              </a:ext>
            </a:extLst>
          </p:cNvPr>
          <p:cNvSpPr>
            <a:spLocks noGrp="1"/>
          </p:cNvSpPr>
          <p:nvPr>
            <p:ph type="title"/>
          </p:nvPr>
        </p:nvSpPr>
        <p:spPr/>
        <p:txBody>
          <a:bodyPr/>
          <a:lstStyle/>
          <a:p>
            <a:r>
              <a:rPr lang="en-US">
                <a:latin typeface="Proxima Nova Rg"/>
              </a:rPr>
              <a:t>Findings: Multi-Tasking and Interruptions</a:t>
            </a:r>
            <a:endParaRPr lang="en-US"/>
          </a:p>
        </p:txBody>
      </p:sp>
      <p:sp>
        <p:nvSpPr>
          <p:cNvPr id="3" name="Date Placeholder 2">
            <a:extLst>
              <a:ext uri="{FF2B5EF4-FFF2-40B4-BE49-F238E27FC236}">
                <a16:creationId xmlns:a16="http://schemas.microsoft.com/office/drawing/2014/main" id="{72EA594A-BA60-4B56-AD97-0770963C8F1B}"/>
              </a:ext>
            </a:extLst>
          </p:cNvPr>
          <p:cNvSpPr>
            <a:spLocks noGrp="1"/>
          </p:cNvSpPr>
          <p:nvPr>
            <p:ph type="dt" sz="half" idx="10"/>
          </p:nvPr>
        </p:nvSpPr>
        <p:spPr/>
        <p:txBody>
          <a:bodyPr/>
          <a:lstStyle/>
          <a:p>
            <a:pPr>
              <a:defRPr/>
            </a:pPr>
            <a:fld id="{8CAFBEFC-60C0-304A-B511-96A6B1FC478F}" type="datetime1">
              <a:rPr lang="en-US"/>
              <a:pPr>
                <a:defRPr/>
              </a:pPr>
              <a:t>3/30/22</a:t>
            </a:fld>
            <a:endParaRPr lang="en-US"/>
          </a:p>
        </p:txBody>
      </p:sp>
      <p:sp>
        <p:nvSpPr>
          <p:cNvPr id="4" name="Slide Number Placeholder 3">
            <a:extLst>
              <a:ext uri="{FF2B5EF4-FFF2-40B4-BE49-F238E27FC236}">
                <a16:creationId xmlns:a16="http://schemas.microsoft.com/office/drawing/2014/main" id="{B8376A2D-62CD-40D0-BD48-E569CA118789}"/>
              </a:ext>
            </a:extLst>
          </p:cNvPr>
          <p:cNvSpPr>
            <a:spLocks noGrp="1"/>
          </p:cNvSpPr>
          <p:nvPr>
            <p:ph type="sldNum" sz="quarter" idx="11"/>
          </p:nvPr>
        </p:nvSpPr>
        <p:spPr/>
        <p:txBody>
          <a:bodyPr/>
          <a:lstStyle/>
          <a:p>
            <a:pPr>
              <a:defRPr/>
            </a:pPr>
            <a:fld id="{F9F86CF4-3851-0846-B59C-370E07A79778}" type="slidenum">
              <a:rPr lang="en-US"/>
              <a:pPr>
                <a:defRPr/>
              </a:pPr>
              <a:t>14</a:t>
            </a:fld>
            <a:endParaRPr lang="en-US"/>
          </a:p>
        </p:txBody>
      </p:sp>
    </p:spTree>
    <p:extLst>
      <p:ext uri="{BB962C8B-B14F-4D97-AF65-F5344CB8AC3E}">
        <p14:creationId xmlns:p14="http://schemas.microsoft.com/office/powerpoint/2010/main" val="19003316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13CCE-90CB-CC49-9E13-8347D77F5EA8}"/>
              </a:ext>
            </a:extLst>
          </p:cNvPr>
          <p:cNvSpPr>
            <a:spLocks noGrp="1"/>
          </p:cNvSpPr>
          <p:nvPr>
            <p:ph type="title"/>
          </p:nvPr>
        </p:nvSpPr>
        <p:spPr/>
        <p:txBody>
          <a:bodyPr/>
          <a:lstStyle/>
          <a:p>
            <a:r>
              <a:rPr lang="en-US">
                <a:latin typeface="Proxima Nova Rg"/>
              </a:rPr>
              <a:t>Findings Summary</a:t>
            </a:r>
            <a:endParaRPr lang="en-US"/>
          </a:p>
        </p:txBody>
      </p:sp>
      <p:sp>
        <p:nvSpPr>
          <p:cNvPr id="3" name="Content Placeholder 2">
            <a:extLst>
              <a:ext uri="{FF2B5EF4-FFF2-40B4-BE49-F238E27FC236}">
                <a16:creationId xmlns:a16="http://schemas.microsoft.com/office/drawing/2014/main" id="{A626C461-4112-BC43-BF76-BF518CD79531}"/>
              </a:ext>
            </a:extLst>
          </p:cNvPr>
          <p:cNvSpPr>
            <a:spLocks noGrp="1"/>
          </p:cNvSpPr>
          <p:nvPr>
            <p:ph idx="1"/>
          </p:nvPr>
        </p:nvSpPr>
        <p:spPr/>
        <p:txBody>
          <a:bodyPr/>
          <a:lstStyle/>
          <a:p>
            <a:r>
              <a:rPr lang="en-US"/>
              <a:t>AEs must often multi-task in order to perform their roles, with multi-tasking being </a:t>
            </a:r>
            <a:r>
              <a:rPr lang="en-US" b="1"/>
              <a:t>sequential</a:t>
            </a:r>
            <a:r>
              <a:rPr lang="en-US"/>
              <a:t> (rapid succession of tasks) or </a:t>
            </a:r>
            <a:r>
              <a:rPr lang="en-US" b="1"/>
              <a:t>concurrent</a:t>
            </a:r>
            <a:r>
              <a:rPr lang="en-US"/>
              <a:t> (2 or more things at once).</a:t>
            </a:r>
          </a:p>
          <a:p>
            <a:pPr marL="0" indent="0">
              <a:buNone/>
            </a:pPr>
            <a:endParaRPr lang="en-US"/>
          </a:p>
          <a:p>
            <a:r>
              <a:rPr lang="en-US"/>
              <a:t>AEs face a variety of interruptions when performing tasks that impacts their work performance, the sources of which can be thought of as </a:t>
            </a:r>
            <a:r>
              <a:rPr lang="en-US" b="1"/>
              <a:t>external</a:t>
            </a:r>
            <a:r>
              <a:rPr lang="en-US"/>
              <a:t> or </a:t>
            </a:r>
            <a:r>
              <a:rPr lang="en-US" b="1"/>
              <a:t>internal</a:t>
            </a:r>
            <a:r>
              <a:rPr lang="en-US"/>
              <a:t>.</a:t>
            </a:r>
          </a:p>
          <a:p>
            <a:endParaRPr lang="en-US"/>
          </a:p>
          <a:p>
            <a:endParaRPr lang="en-US"/>
          </a:p>
          <a:p>
            <a:endParaRPr lang="en-US"/>
          </a:p>
          <a:p>
            <a:endParaRPr lang="en-US"/>
          </a:p>
          <a:p>
            <a:endParaRPr lang="en-US"/>
          </a:p>
          <a:p>
            <a:endParaRPr lang="en-US"/>
          </a:p>
          <a:p>
            <a:pPr marL="0" indent="0">
              <a:buNone/>
            </a:pPr>
            <a:endParaRPr lang="en-US"/>
          </a:p>
          <a:p>
            <a:r>
              <a:rPr lang="en-US"/>
              <a:t>Interruptions also occur sequentially or concurrently with tasks and can also impact work performance.</a:t>
            </a:r>
          </a:p>
        </p:txBody>
      </p:sp>
      <p:sp>
        <p:nvSpPr>
          <p:cNvPr id="4" name="Date Placeholder 3">
            <a:extLst>
              <a:ext uri="{FF2B5EF4-FFF2-40B4-BE49-F238E27FC236}">
                <a16:creationId xmlns:a16="http://schemas.microsoft.com/office/drawing/2014/main" id="{042583C4-8327-694F-AAAE-975F094B1574}"/>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E9B8837E-7B95-434C-98EB-7606E736A7CE}"/>
              </a:ext>
            </a:extLst>
          </p:cNvPr>
          <p:cNvSpPr>
            <a:spLocks noGrp="1"/>
          </p:cNvSpPr>
          <p:nvPr>
            <p:ph type="sldNum" sz="quarter" idx="11"/>
          </p:nvPr>
        </p:nvSpPr>
        <p:spPr/>
        <p:txBody>
          <a:bodyPr/>
          <a:lstStyle/>
          <a:p>
            <a:pPr>
              <a:defRPr/>
            </a:pPr>
            <a:fld id="{C1345A0C-6F28-3E4C-B95F-85B47241162D}" type="slidenum">
              <a:rPr lang="en-US" smtClean="0"/>
              <a:pPr>
                <a:defRPr/>
              </a:pPr>
              <a:t>15</a:t>
            </a:fld>
            <a:endParaRPr lang="en-US"/>
          </a:p>
        </p:txBody>
      </p:sp>
      <p:graphicFrame>
        <p:nvGraphicFramePr>
          <p:cNvPr id="6" name="Table 6">
            <a:extLst>
              <a:ext uri="{FF2B5EF4-FFF2-40B4-BE49-F238E27FC236}">
                <a16:creationId xmlns:a16="http://schemas.microsoft.com/office/drawing/2014/main" id="{90D21E60-86A5-284B-B322-7A39B255A7A5}"/>
              </a:ext>
            </a:extLst>
          </p:cNvPr>
          <p:cNvGraphicFramePr>
            <a:graphicFrameLocks noGrp="1"/>
          </p:cNvGraphicFramePr>
          <p:nvPr>
            <p:extLst>
              <p:ext uri="{D42A27DB-BD31-4B8C-83A1-F6EECF244321}">
                <p14:modId xmlns:p14="http://schemas.microsoft.com/office/powerpoint/2010/main" val="3464837069"/>
              </p:ext>
            </p:extLst>
          </p:nvPr>
        </p:nvGraphicFramePr>
        <p:xfrm>
          <a:off x="1807883" y="2787905"/>
          <a:ext cx="8128000" cy="21996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19228958"/>
                    </a:ext>
                  </a:extLst>
                </a:gridCol>
                <a:gridCol w="4064000">
                  <a:extLst>
                    <a:ext uri="{9D8B030D-6E8A-4147-A177-3AD203B41FA5}">
                      <a16:colId xmlns:a16="http://schemas.microsoft.com/office/drawing/2014/main" val="907013068"/>
                    </a:ext>
                  </a:extLst>
                </a:gridCol>
              </a:tblGrid>
              <a:tr h="370840">
                <a:tc>
                  <a:txBody>
                    <a:bodyPr/>
                    <a:lstStyle/>
                    <a:p>
                      <a:pPr algn="ctr"/>
                      <a:r>
                        <a:rPr lang="en-US" b="1" i="0">
                          <a:latin typeface="Proxima Nova Rg" panose="02000506030000020004" pitchFamily="2" charset="0"/>
                        </a:rPr>
                        <a:t>External</a:t>
                      </a:r>
                    </a:p>
                  </a:txBody>
                  <a:tcPr>
                    <a:solidFill>
                      <a:srgbClr val="4A792F"/>
                    </a:solidFill>
                  </a:tcPr>
                </a:tc>
                <a:tc>
                  <a:txBody>
                    <a:bodyPr/>
                    <a:lstStyle/>
                    <a:p>
                      <a:pPr algn="ctr"/>
                      <a:r>
                        <a:rPr lang="en-US" b="1" i="0">
                          <a:latin typeface="Proxima Nova Rg" panose="02000506030000020004" pitchFamily="2" charset="0"/>
                        </a:rPr>
                        <a:t>Internal</a:t>
                      </a:r>
                    </a:p>
                  </a:txBody>
                  <a:tcPr>
                    <a:solidFill>
                      <a:srgbClr val="4A792F"/>
                    </a:solidFill>
                  </a:tcPr>
                </a:tc>
                <a:extLst>
                  <a:ext uri="{0D108BD9-81ED-4DB2-BD59-A6C34878D82A}">
                    <a16:rowId xmlns:a16="http://schemas.microsoft.com/office/drawing/2014/main" val="1272812387"/>
                  </a:ext>
                </a:extLst>
              </a:tr>
              <a:tr h="370840">
                <a:tc>
                  <a:txBody>
                    <a:bodyPr/>
                    <a:lstStyle/>
                    <a:p>
                      <a:r>
                        <a:rPr lang="en-US" b="1" i="0">
                          <a:solidFill>
                            <a:srgbClr val="696868"/>
                          </a:solidFill>
                          <a:latin typeface="Proxima Nova Rg" panose="02000506030000020004" pitchFamily="2" charset="0"/>
                        </a:rPr>
                        <a:t>Intrusion</a:t>
                      </a:r>
                      <a:r>
                        <a:rPr lang="en-US" b="0" i="0">
                          <a:solidFill>
                            <a:srgbClr val="696868"/>
                          </a:solidFill>
                          <a:latin typeface="Proxima Nova Rg" panose="02000506030000020004" pitchFamily="2" charset="0"/>
                        </a:rPr>
                        <a:t>- important task unrelated to current task focus that forces a shift in attention.</a:t>
                      </a:r>
                    </a:p>
                  </a:txBody>
                  <a:tcPr>
                    <a:solidFill>
                      <a:schemeClr val="bg1"/>
                    </a:solidFill>
                  </a:tcPr>
                </a:tc>
                <a:tc>
                  <a:txBody>
                    <a:bodyPr/>
                    <a:lstStyle/>
                    <a:p>
                      <a:r>
                        <a:rPr lang="en-US" b="1" i="0">
                          <a:solidFill>
                            <a:srgbClr val="696868"/>
                          </a:solidFill>
                          <a:latin typeface="Proxima Nova Rg" panose="02000506030000020004" pitchFamily="2" charset="0"/>
                        </a:rPr>
                        <a:t>Break</a:t>
                      </a:r>
                      <a:r>
                        <a:rPr lang="en-US" b="0" i="0">
                          <a:solidFill>
                            <a:srgbClr val="696868"/>
                          </a:solidFill>
                          <a:latin typeface="Proxima Nova Rg" panose="02000506030000020004" pitchFamily="2" charset="0"/>
                        </a:rPr>
                        <a:t>- disengagement from a task intended to have a positive benefit on mental and emotional resources.</a:t>
                      </a:r>
                    </a:p>
                  </a:txBody>
                  <a:tcPr>
                    <a:solidFill>
                      <a:schemeClr val="bg1"/>
                    </a:solidFill>
                  </a:tcPr>
                </a:tc>
                <a:extLst>
                  <a:ext uri="{0D108BD9-81ED-4DB2-BD59-A6C34878D82A}">
                    <a16:rowId xmlns:a16="http://schemas.microsoft.com/office/drawing/2014/main" val="2321348210"/>
                  </a:ext>
                </a:extLst>
              </a:tr>
              <a:tr h="370840">
                <a:tc>
                  <a:txBody>
                    <a:bodyPr/>
                    <a:lstStyle/>
                    <a:p>
                      <a:r>
                        <a:rPr lang="en-US" b="1" i="0">
                          <a:solidFill>
                            <a:srgbClr val="696868"/>
                          </a:solidFill>
                          <a:latin typeface="Proxima Nova Rg" panose="02000506030000020004" pitchFamily="2" charset="0"/>
                        </a:rPr>
                        <a:t>Distraction</a:t>
                      </a:r>
                      <a:r>
                        <a:rPr lang="en-US" b="0" i="0">
                          <a:solidFill>
                            <a:srgbClr val="696868"/>
                          </a:solidFill>
                          <a:latin typeface="Proxima Nova Rg" panose="02000506030000020004" pitchFamily="2" charset="0"/>
                        </a:rPr>
                        <a:t>- environmental background stimuli that harms the ability to focus on a task.</a:t>
                      </a:r>
                    </a:p>
                  </a:txBody>
                  <a:tcPr>
                    <a:solidFill>
                      <a:schemeClr val="bg1"/>
                    </a:solidFill>
                  </a:tcPr>
                </a:tc>
                <a:tc>
                  <a:txBody>
                    <a:bodyPr/>
                    <a:lstStyle/>
                    <a:p>
                      <a:r>
                        <a:rPr lang="en-US" b="1" i="0">
                          <a:solidFill>
                            <a:srgbClr val="696868"/>
                          </a:solidFill>
                          <a:latin typeface="Proxima Nova Rg" panose="02000506030000020004" pitchFamily="2" charset="0"/>
                        </a:rPr>
                        <a:t>Rumination</a:t>
                      </a:r>
                      <a:r>
                        <a:rPr lang="en-US" b="0" i="0">
                          <a:solidFill>
                            <a:srgbClr val="696868"/>
                          </a:solidFill>
                          <a:latin typeface="Proxima Nova Rg" panose="02000506030000020004" pitchFamily="2" charset="0"/>
                        </a:rPr>
                        <a:t>- internal focus on features of difficult situations, causes, and consequences.</a:t>
                      </a:r>
                    </a:p>
                  </a:txBody>
                  <a:tcPr>
                    <a:solidFill>
                      <a:schemeClr val="bg1"/>
                    </a:solidFill>
                  </a:tcPr>
                </a:tc>
                <a:extLst>
                  <a:ext uri="{0D108BD9-81ED-4DB2-BD59-A6C34878D82A}">
                    <a16:rowId xmlns:a16="http://schemas.microsoft.com/office/drawing/2014/main" val="2709062874"/>
                  </a:ext>
                </a:extLst>
              </a:tr>
            </a:tbl>
          </a:graphicData>
        </a:graphic>
      </p:graphicFrame>
    </p:spTree>
    <p:extLst>
      <p:ext uri="{BB962C8B-B14F-4D97-AF65-F5344CB8AC3E}">
        <p14:creationId xmlns:p14="http://schemas.microsoft.com/office/powerpoint/2010/main" val="2138064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13CCE-90CB-CC49-9E13-8347D77F5EA8}"/>
              </a:ext>
            </a:extLst>
          </p:cNvPr>
          <p:cNvSpPr>
            <a:spLocks noGrp="1"/>
          </p:cNvSpPr>
          <p:nvPr>
            <p:ph type="title"/>
          </p:nvPr>
        </p:nvSpPr>
        <p:spPr/>
        <p:txBody>
          <a:bodyPr/>
          <a:lstStyle/>
          <a:p>
            <a:r>
              <a:rPr lang="en-US">
                <a:latin typeface="Proxima Nova Rg"/>
              </a:rPr>
              <a:t>Findings Summary</a:t>
            </a:r>
          </a:p>
        </p:txBody>
      </p:sp>
      <p:sp>
        <p:nvSpPr>
          <p:cNvPr id="3" name="Content Placeholder 2">
            <a:extLst>
              <a:ext uri="{FF2B5EF4-FFF2-40B4-BE49-F238E27FC236}">
                <a16:creationId xmlns:a16="http://schemas.microsoft.com/office/drawing/2014/main" id="{A626C461-4112-BC43-BF76-BF518CD79531}"/>
              </a:ext>
            </a:extLst>
          </p:cNvPr>
          <p:cNvSpPr>
            <a:spLocks noGrp="1"/>
          </p:cNvSpPr>
          <p:nvPr>
            <p:ph idx="1"/>
          </p:nvPr>
        </p:nvSpPr>
        <p:spPr/>
        <p:txBody>
          <a:bodyPr/>
          <a:lstStyle/>
          <a:p>
            <a:r>
              <a:rPr lang="en-US"/>
              <a:t>Observed multi-tasking activities by type:</a:t>
            </a:r>
          </a:p>
          <a:p>
            <a:endParaRPr lang="en-US"/>
          </a:p>
          <a:p>
            <a:endParaRPr lang="en-US"/>
          </a:p>
          <a:p>
            <a:endParaRPr lang="en-US"/>
          </a:p>
          <a:p>
            <a:endParaRPr lang="en-US"/>
          </a:p>
          <a:p>
            <a:endParaRPr lang="en-US"/>
          </a:p>
          <a:p>
            <a:endParaRPr lang="en-US"/>
          </a:p>
          <a:p>
            <a:endParaRPr lang="en-US"/>
          </a:p>
          <a:p>
            <a:r>
              <a:rPr lang="en-US"/>
              <a:t>Concurrent activities for AEs are most commonly pairings of passive and active activities.</a:t>
            </a:r>
          </a:p>
          <a:p>
            <a:pPr lvl="1"/>
            <a:r>
              <a:rPr lang="en-US"/>
              <a:t>Passive example: Listening </a:t>
            </a:r>
          </a:p>
          <a:p>
            <a:pPr lvl="1"/>
            <a:r>
              <a:rPr lang="en-US"/>
              <a:t>Active example: Typing, switching screens</a:t>
            </a:r>
          </a:p>
          <a:p>
            <a:pPr marL="457200" lvl="1" indent="0">
              <a:buNone/>
            </a:pPr>
            <a:endParaRPr lang="en-US"/>
          </a:p>
          <a:p>
            <a:r>
              <a:rPr lang="en-US"/>
              <a:t>Sequential activities also mixed passive and active activities, but the sequence of activities in the chain varied according to the needs of the case.</a:t>
            </a:r>
          </a:p>
        </p:txBody>
      </p:sp>
      <p:sp>
        <p:nvSpPr>
          <p:cNvPr id="4" name="Date Placeholder 3">
            <a:extLst>
              <a:ext uri="{FF2B5EF4-FFF2-40B4-BE49-F238E27FC236}">
                <a16:creationId xmlns:a16="http://schemas.microsoft.com/office/drawing/2014/main" id="{042583C4-8327-694F-AAAE-975F094B1574}"/>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E9B8837E-7B95-434C-98EB-7606E736A7CE}"/>
              </a:ext>
            </a:extLst>
          </p:cNvPr>
          <p:cNvSpPr>
            <a:spLocks noGrp="1"/>
          </p:cNvSpPr>
          <p:nvPr>
            <p:ph type="sldNum" sz="quarter" idx="11"/>
          </p:nvPr>
        </p:nvSpPr>
        <p:spPr/>
        <p:txBody>
          <a:bodyPr/>
          <a:lstStyle/>
          <a:p>
            <a:pPr>
              <a:defRPr/>
            </a:pPr>
            <a:fld id="{C1345A0C-6F28-3E4C-B95F-85B47241162D}" type="slidenum">
              <a:rPr lang="en-US" smtClean="0"/>
              <a:pPr>
                <a:defRPr/>
              </a:pPr>
              <a:t>16</a:t>
            </a:fld>
            <a:endParaRPr lang="en-US"/>
          </a:p>
        </p:txBody>
      </p:sp>
      <p:graphicFrame>
        <p:nvGraphicFramePr>
          <p:cNvPr id="7" name="Table 6">
            <a:extLst>
              <a:ext uri="{FF2B5EF4-FFF2-40B4-BE49-F238E27FC236}">
                <a16:creationId xmlns:a16="http://schemas.microsoft.com/office/drawing/2014/main" id="{447EF632-84A2-574B-80D6-0C940C5DFB40}"/>
              </a:ext>
            </a:extLst>
          </p:cNvPr>
          <p:cNvGraphicFramePr>
            <a:graphicFrameLocks noGrp="1"/>
          </p:cNvGraphicFramePr>
          <p:nvPr>
            <p:extLst>
              <p:ext uri="{D42A27DB-BD31-4B8C-83A1-F6EECF244321}">
                <p14:modId xmlns:p14="http://schemas.microsoft.com/office/powerpoint/2010/main" val="714479680"/>
              </p:ext>
            </p:extLst>
          </p:nvPr>
        </p:nvGraphicFramePr>
        <p:xfrm>
          <a:off x="228600" y="1416305"/>
          <a:ext cx="11703424" cy="1854200"/>
        </p:xfrm>
        <a:graphic>
          <a:graphicData uri="http://schemas.openxmlformats.org/drawingml/2006/table">
            <a:tbl>
              <a:tblPr firstRow="1" bandRow="1">
                <a:tableStyleId>{5C22544A-7EE6-4342-B048-85BDC9FD1C3A}</a:tableStyleId>
              </a:tblPr>
              <a:tblGrid>
                <a:gridCol w="5851712">
                  <a:extLst>
                    <a:ext uri="{9D8B030D-6E8A-4147-A177-3AD203B41FA5}">
                      <a16:colId xmlns:a16="http://schemas.microsoft.com/office/drawing/2014/main" val="119228958"/>
                    </a:ext>
                  </a:extLst>
                </a:gridCol>
                <a:gridCol w="5851712">
                  <a:extLst>
                    <a:ext uri="{9D8B030D-6E8A-4147-A177-3AD203B41FA5}">
                      <a16:colId xmlns:a16="http://schemas.microsoft.com/office/drawing/2014/main" val="907013068"/>
                    </a:ext>
                  </a:extLst>
                </a:gridCol>
              </a:tblGrid>
              <a:tr h="370840">
                <a:tc>
                  <a:txBody>
                    <a:bodyPr/>
                    <a:lstStyle/>
                    <a:p>
                      <a:pPr algn="ctr"/>
                      <a:r>
                        <a:rPr lang="en-US" b="1" i="0">
                          <a:latin typeface="Proxima Nova Rg" panose="02000506030000020004" pitchFamily="2" charset="0"/>
                        </a:rPr>
                        <a:t>Sequential</a:t>
                      </a:r>
                    </a:p>
                  </a:txBody>
                  <a:tcPr>
                    <a:solidFill>
                      <a:srgbClr val="4A792F"/>
                    </a:solidFill>
                  </a:tcPr>
                </a:tc>
                <a:tc>
                  <a:txBody>
                    <a:bodyPr/>
                    <a:lstStyle/>
                    <a:p>
                      <a:pPr algn="ctr"/>
                      <a:r>
                        <a:rPr lang="en-US" b="1" i="0">
                          <a:latin typeface="Proxima Nova Rg" panose="02000506030000020004" pitchFamily="2" charset="0"/>
                        </a:rPr>
                        <a:t>Concurrent</a:t>
                      </a:r>
                    </a:p>
                  </a:txBody>
                  <a:tcPr>
                    <a:solidFill>
                      <a:srgbClr val="4A792F"/>
                    </a:solidFill>
                  </a:tcPr>
                </a:tc>
                <a:extLst>
                  <a:ext uri="{0D108BD9-81ED-4DB2-BD59-A6C34878D82A}">
                    <a16:rowId xmlns:a16="http://schemas.microsoft.com/office/drawing/2014/main" val="1272812387"/>
                  </a:ext>
                </a:extLst>
              </a:tr>
              <a:tr h="370840">
                <a:tc>
                  <a:txBody>
                    <a:bodyPr/>
                    <a:lstStyle/>
                    <a:p>
                      <a:r>
                        <a:rPr lang="en-US" b="0" i="0">
                          <a:solidFill>
                            <a:srgbClr val="696868"/>
                          </a:solidFill>
                          <a:latin typeface="Proxima Nova Rg" panose="02000506030000020004" pitchFamily="2" charset="0"/>
                        </a:rPr>
                        <a:t>Swapping between applications (Chrome to </a:t>
                      </a:r>
                      <a:r>
                        <a:rPr lang="en-US" b="0" i="0" err="1">
                          <a:solidFill>
                            <a:srgbClr val="696868"/>
                          </a:solidFill>
                          <a:latin typeface="Proxima Nova Rg" panose="02000506030000020004" pitchFamily="2" charset="0"/>
                        </a:rPr>
                        <a:t>FleetView</a:t>
                      </a:r>
                      <a:r>
                        <a:rPr lang="en-US" b="0" i="0">
                          <a:solidFill>
                            <a:srgbClr val="696868"/>
                          </a:solidFill>
                          <a:latin typeface="Proxima Nova Rg" panose="02000506030000020004" pitchFamily="2" charset="0"/>
                        </a:rPr>
                        <a:t>)</a:t>
                      </a:r>
                    </a:p>
                  </a:txBody>
                  <a:tcPr>
                    <a:solidFill>
                      <a:schemeClr val="bg1"/>
                    </a:solidFill>
                  </a:tcPr>
                </a:tc>
                <a:tc>
                  <a:txBody>
                    <a:bodyPr/>
                    <a:lstStyle/>
                    <a:p>
                      <a:r>
                        <a:rPr lang="en-US" b="0" i="0">
                          <a:solidFill>
                            <a:srgbClr val="696868"/>
                          </a:solidFill>
                          <a:latin typeface="Proxima Nova Rg"/>
                        </a:rPr>
                        <a:t>Listening (to callers) while creating/completing cases.</a:t>
                      </a:r>
                    </a:p>
                  </a:txBody>
                  <a:tcPr>
                    <a:solidFill>
                      <a:schemeClr val="bg1"/>
                    </a:solidFill>
                  </a:tcPr>
                </a:tc>
                <a:extLst>
                  <a:ext uri="{0D108BD9-81ED-4DB2-BD59-A6C34878D82A}">
                    <a16:rowId xmlns:a16="http://schemas.microsoft.com/office/drawing/2014/main" val="2321348210"/>
                  </a:ext>
                </a:extLst>
              </a:tr>
              <a:tr h="370840">
                <a:tc>
                  <a:txBody>
                    <a:bodyPr/>
                    <a:lstStyle/>
                    <a:p>
                      <a:r>
                        <a:rPr lang="en-US" b="0" i="0">
                          <a:solidFill>
                            <a:srgbClr val="696868"/>
                          </a:solidFill>
                          <a:latin typeface="Proxima Nova Rg" panose="02000506030000020004" pitchFamily="2" charset="0"/>
                        </a:rPr>
                        <a:t>Pointing out issues to observer</a:t>
                      </a:r>
                    </a:p>
                  </a:txBody>
                  <a:tcPr>
                    <a:solidFill>
                      <a:schemeClr val="bg1"/>
                    </a:solidFill>
                  </a:tcPr>
                </a:tc>
                <a:tc>
                  <a:txBody>
                    <a:bodyPr/>
                    <a:lstStyle/>
                    <a:p>
                      <a:r>
                        <a:rPr lang="en-US" b="0" i="0">
                          <a:solidFill>
                            <a:srgbClr val="696868"/>
                          </a:solidFill>
                          <a:latin typeface="Proxima Nova Rg" panose="02000506030000020004" pitchFamily="2" charset="0"/>
                        </a:rPr>
                        <a:t>Listening (to observer) while working on cases.</a:t>
                      </a:r>
                    </a:p>
                  </a:txBody>
                  <a:tcPr>
                    <a:solidFill>
                      <a:schemeClr val="bg1"/>
                    </a:solidFill>
                  </a:tcPr>
                </a:tc>
                <a:extLst>
                  <a:ext uri="{0D108BD9-81ED-4DB2-BD59-A6C34878D82A}">
                    <a16:rowId xmlns:a16="http://schemas.microsoft.com/office/drawing/2014/main" val="2709062874"/>
                  </a:ext>
                </a:extLst>
              </a:tr>
              <a:tr h="370840">
                <a:tc>
                  <a:txBody>
                    <a:bodyPr/>
                    <a:lstStyle/>
                    <a:p>
                      <a:r>
                        <a:rPr lang="en-US" b="0" i="0">
                          <a:solidFill>
                            <a:srgbClr val="696868"/>
                          </a:solidFill>
                          <a:latin typeface="Proxima Nova Rg" panose="02000506030000020004" pitchFamily="2" charset="0"/>
                        </a:rPr>
                        <a:t>Swapping between cases (based on external prompt)</a:t>
                      </a:r>
                    </a:p>
                  </a:txBody>
                  <a:tcPr>
                    <a:solidFill>
                      <a:schemeClr val="bg1"/>
                    </a:solidFill>
                  </a:tcPr>
                </a:tc>
                <a:tc>
                  <a:txBody>
                    <a:bodyPr/>
                    <a:lstStyle/>
                    <a:p>
                      <a:endParaRPr lang="en-US" b="0" i="0">
                        <a:solidFill>
                          <a:srgbClr val="696868"/>
                        </a:solidFill>
                        <a:latin typeface="Proxima Nova Rg" panose="02000506030000020004" pitchFamily="2" charset="0"/>
                      </a:endParaRPr>
                    </a:p>
                  </a:txBody>
                  <a:tcPr>
                    <a:solidFill>
                      <a:schemeClr val="bg1"/>
                    </a:solidFill>
                  </a:tcPr>
                </a:tc>
                <a:extLst>
                  <a:ext uri="{0D108BD9-81ED-4DB2-BD59-A6C34878D82A}">
                    <a16:rowId xmlns:a16="http://schemas.microsoft.com/office/drawing/2014/main" val="318901406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a:solidFill>
                          <a:srgbClr val="696868"/>
                        </a:solidFill>
                        <a:latin typeface="Proxima Nova Rg" panose="02000506030000020004" pitchFamily="2" charset="0"/>
                      </a:endParaRPr>
                    </a:p>
                  </a:txBody>
                  <a:tcPr>
                    <a:solidFill>
                      <a:schemeClr val="bg1"/>
                    </a:solidFill>
                  </a:tcPr>
                </a:tc>
                <a:tc>
                  <a:txBody>
                    <a:bodyPr/>
                    <a:lstStyle/>
                    <a:p>
                      <a:endParaRPr lang="en-US" b="0" i="0">
                        <a:solidFill>
                          <a:srgbClr val="696868"/>
                        </a:solidFill>
                        <a:latin typeface="Proxima Nova Rg" panose="02000506030000020004" pitchFamily="2" charset="0"/>
                      </a:endParaRPr>
                    </a:p>
                  </a:txBody>
                  <a:tcPr>
                    <a:solidFill>
                      <a:schemeClr val="bg1"/>
                    </a:solidFill>
                  </a:tcPr>
                </a:tc>
                <a:extLst>
                  <a:ext uri="{0D108BD9-81ED-4DB2-BD59-A6C34878D82A}">
                    <a16:rowId xmlns:a16="http://schemas.microsoft.com/office/drawing/2014/main" val="1288473699"/>
                  </a:ext>
                </a:extLst>
              </a:tr>
            </a:tbl>
          </a:graphicData>
        </a:graphic>
      </p:graphicFrame>
      <p:sp>
        <p:nvSpPr>
          <p:cNvPr id="8" name="TextBox 7">
            <a:extLst>
              <a:ext uri="{FF2B5EF4-FFF2-40B4-BE49-F238E27FC236}">
                <a16:creationId xmlns:a16="http://schemas.microsoft.com/office/drawing/2014/main" id="{63597628-1310-3C4A-8DA9-6467501472A4}"/>
              </a:ext>
            </a:extLst>
          </p:cNvPr>
          <p:cNvSpPr txBox="1"/>
          <p:nvPr/>
        </p:nvSpPr>
        <p:spPr>
          <a:xfrm>
            <a:off x="228600" y="3390423"/>
            <a:ext cx="11703424" cy="276999"/>
          </a:xfrm>
          <a:prstGeom prst="rect">
            <a:avLst/>
          </a:prstGeom>
          <a:noFill/>
        </p:spPr>
        <p:txBody>
          <a:bodyPr wrap="square" rtlCol="0">
            <a:spAutoFit/>
          </a:bodyPr>
          <a:lstStyle/>
          <a:p>
            <a:r>
              <a:rPr lang="en-US" sz="1200">
                <a:solidFill>
                  <a:srgbClr val="696868"/>
                </a:solidFill>
              </a:rPr>
              <a:t>**Note: Some observed multi-tasking were unique to the session and would not normally be present in the environment. Specifically, any interactions directed to observer.</a:t>
            </a:r>
          </a:p>
        </p:txBody>
      </p:sp>
    </p:spTree>
    <p:extLst>
      <p:ext uri="{BB962C8B-B14F-4D97-AF65-F5344CB8AC3E}">
        <p14:creationId xmlns:p14="http://schemas.microsoft.com/office/powerpoint/2010/main" val="1446462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13CCE-90CB-CC49-9E13-8347D77F5EA8}"/>
              </a:ext>
            </a:extLst>
          </p:cNvPr>
          <p:cNvSpPr>
            <a:spLocks noGrp="1"/>
          </p:cNvSpPr>
          <p:nvPr>
            <p:ph type="title"/>
          </p:nvPr>
        </p:nvSpPr>
        <p:spPr/>
        <p:txBody>
          <a:bodyPr/>
          <a:lstStyle/>
          <a:p>
            <a:r>
              <a:rPr lang="en-US">
                <a:latin typeface="Proxima Nova Rg"/>
              </a:rPr>
              <a:t>Findings Summary</a:t>
            </a:r>
          </a:p>
        </p:txBody>
      </p:sp>
      <p:sp>
        <p:nvSpPr>
          <p:cNvPr id="3" name="Content Placeholder 2">
            <a:extLst>
              <a:ext uri="{FF2B5EF4-FFF2-40B4-BE49-F238E27FC236}">
                <a16:creationId xmlns:a16="http://schemas.microsoft.com/office/drawing/2014/main" id="{A626C461-4112-BC43-BF76-BF518CD79531}"/>
              </a:ext>
            </a:extLst>
          </p:cNvPr>
          <p:cNvSpPr>
            <a:spLocks noGrp="1"/>
          </p:cNvSpPr>
          <p:nvPr>
            <p:ph idx="1"/>
          </p:nvPr>
        </p:nvSpPr>
        <p:spPr/>
        <p:txBody>
          <a:bodyPr/>
          <a:lstStyle/>
          <a:p>
            <a:r>
              <a:rPr lang="en-US"/>
              <a:t>Observed disruptions by type:</a:t>
            </a:r>
          </a:p>
        </p:txBody>
      </p:sp>
      <p:sp>
        <p:nvSpPr>
          <p:cNvPr id="4" name="Date Placeholder 3">
            <a:extLst>
              <a:ext uri="{FF2B5EF4-FFF2-40B4-BE49-F238E27FC236}">
                <a16:creationId xmlns:a16="http://schemas.microsoft.com/office/drawing/2014/main" id="{042583C4-8327-694F-AAAE-975F094B1574}"/>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E9B8837E-7B95-434C-98EB-7606E736A7CE}"/>
              </a:ext>
            </a:extLst>
          </p:cNvPr>
          <p:cNvSpPr>
            <a:spLocks noGrp="1"/>
          </p:cNvSpPr>
          <p:nvPr>
            <p:ph type="sldNum" sz="quarter" idx="11"/>
          </p:nvPr>
        </p:nvSpPr>
        <p:spPr/>
        <p:txBody>
          <a:bodyPr/>
          <a:lstStyle/>
          <a:p>
            <a:pPr>
              <a:defRPr/>
            </a:pPr>
            <a:fld id="{C1345A0C-6F28-3E4C-B95F-85B47241162D}" type="slidenum">
              <a:rPr lang="en-US" smtClean="0"/>
              <a:pPr>
                <a:defRPr/>
              </a:pPr>
              <a:t>17</a:t>
            </a:fld>
            <a:endParaRPr lang="en-US"/>
          </a:p>
        </p:txBody>
      </p:sp>
      <p:graphicFrame>
        <p:nvGraphicFramePr>
          <p:cNvPr id="7" name="Table 6">
            <a:extLst>
              <a:ext uri="{FF2B5EF4-FFF2-40B4-BE49-F238E27FC236}">
                <a16:creationId xmlns:a16="http://schemas.microsoft.com/office/drawing/2014/main" id="{447EF632-84A2-574B-80D6-0C940C5DFB40}"/>
              </a:ext>
            </a:extLst>
          </p:cNvPr>
          <p:cNvGraphicFramePr>
            <a:graphicFrameLocks noGrp="1"/>
          </p:cNvGraphicFramePr>
          <p:nvPr>
            <p:extLst>
              <p:ext uri="{D42A27DB-BD31-4B8C-83A1-F6EECF244321}">
                <p14:modId xmlns:p14="http://schemas.microsoft.com/office/powerpoint/2010/main" val="2243276170"/>
              </p:ext>
            </p:extLst>
          </p:nvPr>
        </p:nvGraphicFramePr>
        <p:xfrm>
          <a:off x="228600" y="1416305"/>
          <a:ext cx="11703424" cy="2225040"/>
        </p:xfrm>
        <a:graphic>
          <a:graphicData uri="http://schemas.openxmlformats.org/drawingml/2006/table">
            <a:tbl>
              <a:tblPr firstRow="1" bandRow="1">
                <a:tableStyleId>{5C22544A-7EE6-4342-B048-85BDC9FD1C3A}</a:tableStyleId>
              </a:tblPr>
              <a:tblGrid>
                <a:gridCol w="2925856">
                  <a:extLst>
                    <a:ext uri="{9D8B030D-6E8A-4147-A177-3AD203B41FA5}">
                      <a16:colId xmlns:a16="http://schemas.microsoft.com/office/drawing/2014/main" val="119228958"/>
                    </a:ext>
                  </a:extLst>
                </a:gridCol>
                <a:gridCol w="2925856">
                  <a:extLst>
                    <a:ext uri="{9D8B030D-6E8A-4147-A177-3AD203B41FA5}">
                      <a16:colId xmlns:a16="http://schemas.microsoft.com/office/drawing/2014/main" val="2795385640"/>
                    </a:ext>
                  </a:extLst>
                </a:gridCol>
                <a:gridCol w="2925856">
                  <a:extLst>
                    <a:ext uri="{9D8B030D-6E8A-4147-A177-3AD203B41FA5}">
                      <a16:colId xmlns:a16="http://schemas.microsoft.com/office/drawing/2014/main" val="907013068"/>
                    </a:ext>
                  </a:extLst>
                </a:gridCol>
                <a:gridCol w="2925856">
                  <a:extLst>
                    <a:ext uri="{9D8B030D-6E8A-4147-A177-3AD203B41FA5}">
                      <a16:colId xmlns:a16="http://schemas.microsoft.com/office/drawing/2014/main" val="1315041242"/>
                    </a:ext>
                  </a:extLst>
                </a:gridCol>
              </a:tblGrid>
              <a:tr h="370840">
                <a:tc gridSpan="2">
                  <a:txBody>
                    <a:bodyPr/>
                    <a:lstStyle/>
                    <a:p>
                      <a:pPr algn="ctr"/>
                      <a:r>
                        <a:rPr lang="en-US" b="1" i="0">
                          <a:latin typeface="Proxima Nova Rg" panose="02000506030000020004" pitchFamily="2" charset="0"/>
                        </a:rPr>
                        <a:t>External</a:t>
                      </a:r>
                    </a:p>
                  </a:txBody>
                  <a:tcPr>
                    <a:solidFill>
                      <a:srgbClr val="4A792F"/>
                    </a:solidFill>
                  </a:tcPr>
                </a:tc>
                <a:tc hMerge="1">
                  <a:txBody>
                    <a:bodyPr/>
                    <a:lstStyle/>
                    <a:p>
                      <a:endParaRPr lang="en-US"/>
                    </a:p>
                  </a:txBody>
                  <a:tcPr/>
                </a:tc>
                <a:tc gridSpan="2">
                  <a:txBody>
                    <a:bodyPr/>
                    <a:lstStyle/>
                    <a:p>
                      <a:pPr algn="ctr"/>
                      <a:r>
                        <a:rPr lang="en-US" b="1" i="0">
                          <a:latin typeface="Proxima Nova Rg" panose="02000506030000020004" pitchFamily="2" charset="0"/>
                        </a:rPr>
                        <a:t>Internal</a:t>
                      </a:r>
                    </a:p>
                  </a:txBody>
                  <a:tcPr>
                    <a:solidFill>
                      <a:srgbClr val="4A792F"/>
                    </a:solidFill>
                  </a:tcPr>
                </a:tc>
                <a:tc hMerge="1">
                  <a:txBody>
                    <a:bodyPr/>
                    <a:lstStyle/>
                    <a:p>
                      <a:endParaRPr lang="en-US"/>
                    </a:p>
                  </a:txBody>
                  <a:tcPr/>
                </a:tc>
                <a:extLst>
                  <a:ext uri="{0D108BD9-81ED-4DB2-BD59-A6C34878D82A}">
                    <a16:rowId xmlns:a16="http://schemas.microsoft.com/office/drawing/2014/main" val="1272812387"/>
                  </a:ext>
                </a:extLst>
              </a:tr>
              <a:tr h="370840">
                <a:tc>
                  <a:txBody>
                    <a:bodyPr/>
                    <a:lstStyle/>
                    <a:p>
                      <a:pPr algn="ctr"/>
                      <a:r>
                        <a:rPr lang="en-US" b="1" i="0">
                          <a:solidFill>
                            <a:srgbClr val="696868"/>
                          </a:solidFill>
                          <a:latin typeface="Proxima Nova Rg" panose="02000506030000020004" pitchFamily="2" charset="0"/>
                        </a:rPr>
                        <a:t>Intrusion</a:t>
                      </a:r>
                    </a:p>
                  </a:txBody>
                  <a:tcPr>
                    <a:lnB w="12700" cap="flat" cmpd="sng" algn="ctr">
                      <a:solidFill>
                        <a:srgbClr val="4A792F"/>
                      </a:solidFill>
                      <a:prstDash val="solid"/>
                      <a:round/>
                      <a:headEnd type="none" w="med" len="med"/>
                      <a:tailEnd type="none" w="med" len="med"/>
                    </a:lnB>
                    <a:solidFill>
                      <a:schemeClr val="bg1"/>
                    </a:solidFill>
                  </a:tcPr>
                </a:tc>
                <a:tc>
                  <a:txBody>
                    <a:bodyPr/>
                    <a:lstStyle/>
                    <a:p>
                      <a:pPr algn="ctr"/>
                      <a:r>
                        <a:rPr lang="en-US" b="1" i="0">
                          <a:solidFill>
                            <a:srgbClr val="696868"/>
                          </a:solidFill>
                          <a:latin typeface="Proxima Nova Rg" panose="02000506030000020004" pitchFamily="2" charset="0"/>
                        </a:rPr>
                        <a:t>Distraction</a:t>
                      </a:r>
                    </a:p>
                  </a:txBody>
                  <a:tcPr>
                    <a:lnB w="12700" cap="flat" cmpd="sng" algn="ctr">
                      <a:solidFill>
                        <a:srgbClr val="4A792F"/>
                      </a:solidFill>
                      <a:prstDash val="solid"/>
                      <a:round/>
                      <a:headEnd type="none" w="med" len="med"/>
                      <a:tailEnd type="none" w="med" len="med"/>
                    </a:lnB>
                    <a:solidFill>
                      <a:schemeClr val="bg1"/>
                    </a:solidFill>
                  </a:tcPr>
                </a:tc>
                <a:tc>
                  <a:txBody>
                    <a:bodyPr/>
                    <a:lstStyle/>
                    <a:p>
                      <a:pPr algn="ctr"/>
                      <a:r>
                        <a:rPr lang="en-US" b="1" i="0">
                          <a:solidFill>
                            <a:srgbClr val="696868"/>
                          </a:solidFill>
                          <a:latin typeface="Proxima Nova Rg" panose="02000506030000020004" pitchFamily="2" charset="0"/>
                        </a:rPr>
                        <a:t>Break</a:t>
                      </a:r>
                    </a:p>
                  </a:txBody>
                  <a:tcPr>
                    <a:lnB w="12700" cap="flat" cmpd="sng" algn="ctr">
                      <a:solidFill>
                        <a:srgbClr val="4A792F"/>
                      </a:solidFill>
                      <a:prstDash val="solid"/>
                      <a:round/>
                      <a:headEnd type="none" w="med" len="med"/>
                      <a:tailEnd type="none" w="med" len="med"/>
                    </a:lnB>
                    <a:solidFill>
                      <a:schemeClr val="bg1"/>
                    </a:solidFill>
                  </a:tcPr>
                </a:tc>
                <a:tc>
                  <a:txBody>
                    <a:bodyPr/>
                    <a:lstStyle/>
                    <a:p>
                      <a:pPr algn="ctr"/>
                      <a:r>
                        <a:rPr lang="en-US" b="1" i="0">
                          <a:solidFill>
                            <a:srgbClr val="696868"/>
                          </a:solidFill>
                          <a:latin typeface="Proxima Nova Rg" panose="02000506030000020004" pitchFamily="2" charset="0"/>
                        </a:rPr>
                        <a:t>Rumination</a:t>
                      </a:r>
                    </a:p>
                  </a:txBody>
                  <a:tcPr>
                    <a:lnB w="12700" cap="flat" cmpd="sng" algn="ctr">
                      <a:solidFill>
                        <a:srgbClr val="4A792F"/>
                      </a:solidFill>
                      <a:prstDash val="solid"/>
                      <a:round/>
                      <a:headEnd type="none" w="med" len="med"/>
                      <a:tailEnd type="none" w="med" len="med"/>
                    </a:lnB>
                    <a:solidFill>
                      <a:schemeClr val="bg1"/>
                    </a:solidFill>
                  </a:tcPr>
                </a:tc>
                <a:extLst>
                  <a:ext uri="{0D108BD9-81ED-4DB2-BD59-A6C34878D82A}">
                    <a16:rowId xmlns:a16="http://schemas.microsoft.com/office/drawing/2014/main" val="997633283"/>
                  </a:ext>
                </a:extLst>
              </a:tr>
              <a:tr h="370840">
                <a:tc>
                  <a:txBody>
                    <a:bodyPr/>
                    <a:lstStyle/>
                    <a:p>
                      <a:r>
                        <a:rPr lang="en-US" b="0" i="0">
                          <a:solidFill>
                            <a:srgbClr val="696868"/>
                          </a:solidFill>
                          <a:latin typeface="Proxima Nova Rg" panose="02000506030000020004" pitchFamily="2" charset="0"/>
                        </a:rPr>
                        <a:t>Teams messages</a:t>
                      </a:r>
                    </a:p>
                  </a:txBody>
                  <a:tcPr>
                    <a:lnT w="12700" cap="flat" cmpd="sng" algn="ctr">
                      <a:solidFill>
                        <a:srgbClr val="4A792F"/>
                      </a:solidFill>
                      <a:prstDash val="solid"/>
                      <a:round/>
                      <a:headEnd type="none" w="med" len="med"/>
                      <a:tailEnd type="none" w="med" len="med"/>
                    </a:lnT>
                    <a:solidFill>
                      <a:schemeClr val="bg1"/>
                    </a:solidFill>
                  </a:tcPr>
                </a:tc>
                <a:tc>
                  <a:txBody>
                    <a:bodyPr/>
                    <a:lstStyle/>
                    <a:p>
                      <a:r>
                        <a:rPr lang="en-US" b="0" i="0">
                          <a:solidFill>
                            <a:srgbClr val="696868"/>
                          </a:solidFill>
                          <a:latin typeface="Proxima Nova Rg" panose="02000506030000020004" pitchFamily="2" charset="0"/>
                        </a:rPr>
                        <a:t>People in the work area</a:t>
                      </a:r>
                    </a:p>
                  </a:txBody>
                  <a:tcPr>
                    <a:lnT w="12700" cap="flat" cmpd="sng" algn="ctr">
                      <a:solidFill>
                        <a:srgbClr val="4A792F"/>
                      </a:solidFill>
                      <a:prstDash val="solid"/>
                      <a:round/>
                      <a:headEnd type="none" w="med" len="med"/>
                      <a:tailEnd type="none" w="med" len="med"/>
                    </a:lnT>
                    <a:solidFill>
                      <a:schemeClr val="bg1"/>
                    </a:solidFill>
                  </a:tcPr>
                </a:tc>
                <a:tc>
                  <a:txBody>
                    <a:bodyPr/>
                    <a:lstStyle/>
                    <a:p>
                      <a:r>
                        <a:rPr lang="en-US" b="0" i="0">
                          <a:solidFill>
                            <a:srgbClr val="696868"/>
                          </a:solidFill>
                          <a:latin typeface="Proxima Nova Rg" panose="02000506030000020004" pitchFamily="2" charset="0"/>
                        </a:rPr>
                        <a:t>Ending sessions</a:t>
                      </a:r>
                    </a:p>
                  </a:txBody>
                  <a:tcPr>
                    <a:lnT w="12700" cap="flat" cmpd="sng" algn="ctr">
                      <a:solidFill>
                        <a:srgbClr val="4A792F"/>
                      </a:solidFill>
                      <a:prstDash val="solid"/>
                      <a:round/>
                      <a:headEnd type="none" w="med" len="med"/>
                      <a:tailEnd type="none" w="med" len="med"/>
                    </a:lnT>
                    <a:solidFill>
                      <a:schemeClr val="bg1"/>
                    </a:solidFill>
                  </a:tcPr>
                </a:tc>
                <a:tc>
                  <a:txBody>
                    <a:bodyPr/>
                    <a:lstStyle/>
                    <a:p>
                      <a:r>
                        <a:rPr lang="en-US" b="0" i="0">
                          <a:solidFill>
                            <a:srgbClr val="696868"/>
                          </a:solidFill>
                          <a:latin typeface="Proxima Nova Rg" panose="02000506030000020004" pitchFamily="2" charset="0"/>
                        </a:rPr>
                        <a:t>Dwelling on other cases</a:t>
                      </a:r>
                    </a:p>
                  </a:txBody>
                  <a:tcPr>
                    <a:lnT w="12700" cap="flat" cmpd="sng" algn="ctr">
                      <a:solidFill>
                        <a:srgbClr val="4A792F"/>
                      </a:solidFill>
                      <a:prstDash val="solid"/>
                      <a:round/>
                      <a:headEnd type="none" w="med" len="med"/>
                      <a:tailEnd type="none" w="med" len="med"/>
                    </a:lnT>
                    <a:solidFill>
                      <a:schemeClr val="bg1"/>
                    </a:solidFill>
                  </a:tcPr>
                </a:tc>
                <a:extLst>
                  <a:ext uri="{0D108BD9-81ED-4DB2-BD59-A6C34878D82A}">
                    <a16:rowId xmlns:a16="http://schemas.microsoft.com/office/drawing/2014/main" val="2321348210"/>
                  </a:ext>
                </a:extLst>
              </a:tr>
              <a:tr h="370840">
                <a:tc>
                  <a:txBody>
                    <a:bodyPr/>
                    <a:lstStyle/>
                    <a:p>
                      <a:r>
                        <a:rPr lang="en-US" b="0" i="0">
                          <a:solidFill>
                            <a:srgbClr val="696868"/>
                          </a:solidFill>
                          <a:latin typeface="Proxima Nova Rg" panose="02000506030000020004" pitchFamily="2" charset="0"/>
                        </a:rPr>
                        <a:t>Emails</a:t>
                      </a:r>
                    </a:p>
                  </a:txBody>
                  <a:tcPr>
                    <a:solidFill>
                      <a:schemeClr val="bg1"/>
                    </a:solidFill>
                  </a:tcPr>
                </a:tc>
                <a:tc>
                  <a:txBody>
                    <a:bodyPr/>
                    <a:lstStyle/>
                    <a:p>
                      <a:r>
                        <a:rPr lang="en-US" b="0" i="0">
                          <a:solidFill>
                            <a:srgbClr val="696868"/>
                          </a:solidFill>
                          <a:latin typeface="Proxima Nova Rg" panose="02000506030000020004" pitchFamily="2" charset="0"/>
                        </a:rPr>
                        <a:t>Pets</a:t>
                      </a:r>
                    </a:p>
                  </a:txBody>
                  <a:tcPr>
                    <a:solidFill>
                      <a:schemeClr val="bg1"/>
                    </a:solidFill>
                  </a:tcPr>
                </a:tc>
                <a:tc>
                  <a:txBody>
                    <a:bodyPr/>
                    <a:lstStyle/>
                    <a:p>
                      <a:endParaRPr lang="en-US" b="0" i="0">
                        <a:solidFill>
                          <a:srgbClr val="696868"/>
                        </a:solidFill>
                        <a:latin typeface="Proxima Nova Rg" panose="02000506030000020004" pitchFamily="2" charset="0"/>
                      </a:endParaRPr>
                    </a:p>
                  </a:txBody>
                  <a:tcPr>
                    <a:solidFill>
                      <a:schemeClr val="bg1"/>
                    </a:solidFill>
                  </a:tcPr>
                </a:tc>
                <a:tc>
                  <a:txBody>
                    <a:bodyPr/>
                    <a:lstStyle/>
                    <a:p>
                      <a:endParaRPr lang="en-US" b="0" i="0">
                        <a:solidFill>
                          <a:srgbClr val="696868"/>
                        </a:solidFill>
                        <a:latin typeface="Proxima Nova Rg" panose="02000506030000020004" pitchFamily="2" charset="0"/>
                      </a:endParaRPr>
                    </a:p>
                  </a:txBody>
                  <a:tcPr>
                    <a:solidFill>
                      <a:schemeClr val="bg1"/>
                    </a:solidFill>
                  </a:tcPr>
                </a:tc>
                <a:extLst>
                  <a:ext uri="{0D108BD9-81ED-4DB2-BD59-A6C34878D82A}">
                    <a16:rowId xmlns:a16="http://schemas.microsoft.com/office/drawing/2014/main" val="2709062874"/>
                  </a:ext>
                </a:extLst>
              </a:tr>
              <a:tr h="370840">
                <a:tc>
                  <a:txBody>
                    <a:bodyPr/>
                    <a:lstStyle/>
                    <a:p>
                      <a:r>
                        <a:rPr lang="en-US" b="0" i="0">
                          <a:solidFill>
                            <a:srgbClr val="696868"/>
                          </a:solidFill>
                          <a:latin typeface="Proxima Nova Rg" panose="02000506030000020004" pitchFamily="2" charset="0"/>
                        </a:rPr>
                        <a:t>Phone calls</a:t>
                      </a:r>
                    </a:p>
                  </a:txBody>
                  <a:tcPr>
                    <a:solidFill>
                      <a:schemeClr val="bg1"/>
                    </a:solidFill>
                  </a:tcPr>
                </a:tc>
                <a:tc>
                  <a:txBody>
                    <a:bodyPr/>
                    <a:lstStyle/>
                    <a:p>
                      <a:r>
                        <a:rPr lang="en-US" b="0" i="0">
                          <a:solidFill>
                            <a:srgbClr val="696868"/>
                          </a:solidFill>
                          <a:latin typeface="Proxima Nova Rg" panose="02000506030000020004" pitchFamily="2" charset="0"/>
                        </a:rPr>
                        <a:t>Noises outside</a:t>
                      </a:r>
                    </a:p>
                  </a:txBody>
                  <a:tcPr>
                    <a:solidFill>
                      <a:schemeClr val="bg1"/>
                    </a:solidFill>
                  </a:tcPr>
                </a:tc>
                <a:tc>
                  <a:txBody>
                    <a:bodyPr/>
                    <a:lstStyle/>
                    <a:p>
                      <a:endParaRPr lang="en-US" b="0" i="0">
                        <a:solidFill>
                          <a:srgbClr val="696868"/>
                        </a:solidFill>
                        <a:latin typeface="Proxima Nova Rg" panose="02000506030000020004" pitchFamily="2" charset="0"/>
                      </a:endParaRPr>
                    </a:p>
                  </a:txBody>
                  <a:tcPr>
                    <a:solidFill>
                      <a:schemeClr val="bg1"/>
                    </a:solidFill>
                  </a:tcPr>
                </a:tc>
                <a:tc>
                  <a:txBody>
                    <a:bodyPr/>
                    <a:lstStyle/>
                    <a:p>
                      <a:endParaRPr lang="en-US" b="0" i="0">
                        <a:solidFill>
                          <a:srgbClr val="696868"/>
                        </a:solidFill>
                        <a:latin typeface="Proxima Nova Rg" panose="02000506030000020004" pitchFamily="2" charset="0"/>
                      </a:endParaRPr>
                    </a:p>
                  </a:txBody>
                  <a:tcPr>
                    <a:solidFill>
                      <a:schemeClr val="bg1"/>
                    </a:solidFill>
                  </a:tcPr>
                </a:tc>
                <a:extLst>
                  <a:ext uri="{0D108BD9-81ED-4DB2-BD59-A6C34878D82A}">
                    <a16:rowId xmlns:a16="http://schemas.microsoft.com/office/drawing/2014/main" val="318901406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696868"/>
                          </a:solidFill>
                          <a:latin typeface="Proxima Nova Rg" panose="02000506030000020004" pitchFamily="2" charset="0"/>
                        </a:rPr>
                        <a:t>Questions from observer</a:t>
                      </a:r>
                    </a:p>
                  </a:txBody>
                  <a:tcPr>
                    <a:solidFill>
                      <a:schemeClr val="bg1"/>
                    </a:solidFill>
                  </a:tcPr>
                </a:tc>
                <a:tc>
                  <a:txBody>
                    <a:bodyPr/>
                    <a:lstStyle/>
                    <a:p>
                      <a:endParaRPr lang="en-US" b="0" i="0">
                        <a:solidFill>
                          <a:srgbClr val="696868"/>
                        </a:solidFill>
                        <a:latin typeface="Proxima Nova Rg" panose="02000506030000020004" pitchFamily="2" charset="0"/>
                      </a:endParaRPr>
                    </a:p>
                  </a:txBody>
                  <a:tcPr>
                    <a:solidFill>
                      <a:schemeClr val="bg1"/>
                    </a:solidFill>
                  </a:tcPr>
                </a:tc>
                <a:tc>
                  <a:txBody>
                    <a:bodyPr/>
                    <a:lstStyle/>
                    <a:p>
                      <a:endParaRPr lang="en-US" b="0" i="0">
                        <a:solidFill>
                          <a:srgbClr val="696868"/>
                        </a:solidFill>
                        <a:latin typeface="Proxima Nova Rg" panose="02000506030000020004" pitchFamily="2" charset="0"/>
                      </a:endParaRPr>
                    </a:p>
                  </a:txBody>
                  <a:tcPr>
                    <a:solidFill>
                      <a:schemeClr val="bg1"/>
                    </a:solidFill>
                  </a:tcPr>
                </a:tc>
                <a:tc>
                  <a:txBody>
                    <a:bodyPr/>
                    <a:lstStyle/>
                    <a:p>
                      <a:endParaRPr lang="en-US" b="0" i="0">
                        <a:solidFill>
                          <a:srgbClr val="696868"/>
                        </a:solidFill>
                        <a:latin typeface="Proxima Nova Rg" panose="02000506030000020004" pitchFamily="2" charset="0"/>
                      </a:endParaRPr>
                    </a:p>
                  </a:txBody>
                  <a:tcPr>
                    <a:solidFill>
                      <a:schemeClr val="bg1"/>
                    </a:solidFill>
                  </a:tcPr>
                </a:tc>
                <a:extLst>
                  <a:ext uri="{0D108BD9-81ED-4DB2-BD59-A6C34878D82A}">
                    <a16:rowId xmlns:a16="http://schemas.microsoft.com/office/drawing/2014/main" val="1288473699"/>
                  </a:ext>
                </a:extLst>
              </a:tr>
            </a:tbl>
          </a:graphicData>
        </a:graphic>
      </p:graphicFrame>
      <p:sp>
        <p:nvSpPr>
          <p:cNvPr id="8" name="TextBox 7">
            <a:extLst>
              <a:ext uri="{FF2B5EF4-FFF2-40B4-BE49-F238E27FC236}">
                <a16:creationId xmlns:a16="http://schemas.microsoft.com/office/drawing/2014/main" id="{63597628-1310-3C4A-8DA9-6467501472A4}"/>
              </a:ext>
            </a:extLst>
          </p:cNvPr>
          <p:cNvSpPr txBox="1"/>
          <p:nvPr/>
        </p:nvSpPr>
        <p:spPr>
          <a:xfrm>
            <a:off x="228600" y="3820732"/>
            <a:ext cx="11703424" cy="276999"/>
          </a:xfrm>
          <a:prstGeom prst="rect">
            <a:avLst/>
          </a:prstGeom>
          <a:noFill/>
        </p:spPr>
        <p:txBody>
          <a:bodyPr wrap="square" rtlCol="0">
            <a:spAutoFit/>
          </a:bodyPr>
          <a:lstStyle/>
          <a:p>
            <a:r>
              <a:rPr lang="en-US" sz="1200">
                <a:solidFill>
                  <a:srgbClr val="696868"/>
                </a:solidFill>
              </a:rPr>
              <a:t>**Note: Some observed disruptions were unique to the session and would not normally be present in the environment. Specifically, ‘Questions from observer’ and ‘Ending sessions.’</a:t>
            </a:r>
          </a:p>
        </p:txBody>
      </p:sp>
    </p:spTree>
    <p:extLst>
      <p:ext uri="{BB962C8B-B14F-4D97-AF65-F5344CB8AC3E}">
        <p14:creationId xmlns:p14="http://schemas.microsoft.com/office/powerpoint/2010/main" val="40059174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a:extLst>
              <a:ext uri="{FF2B5EF4-FFF2-40B4-BE49-F238E27FC236}">
                <a16:creationId xmlns:a16="http://schemas.microsoft.com/office/drawing/2014/main" id="{49C936F3-D86A-7F47-95E7-1F234CB59119}"/>
              </a:ext>
            </a:extLst>
          </p:cNvPr>
          <p:cNvSpPr>
            <a:spLocks noGrp="1" noChangeArrowheads="1"/>
          </p:cNvSpPr>
          <p:nvPr>
            <p:ph type="title"/>
          </p:nvPr>
        </p:nvSpPr>
        <p:spPr/>
        <p:txBody>
          <a:bodyPr/>
          <a:lstStyle/>
          <a:p>
            <a:pPr eaLnBrk="1" hangingPunct="1"/>
            <a:r>
              <a:rPr lang="en-US" altLang="en-US"/>
              <a:t>AE Experience Interruption via Multiple Channels</a:t>
            </a:r>
          </a:p>
        </p:txBody>
      </p:sp>
      <p:sp>
        <p:nvSpPr>
          <p:cNvPr id="24578" name="Content Placeholder 2">
            <a:extLst>
              <a:ext uri="{FF2B5EF4-FFF2-40B4-BE49-F238E27FC236}">
                <a16:creationId xmlns:a16="http://schemas.microsoft.com/office/drawing/2014/main" id="{54656777-5F9C-A24E-A469-1498A01AD9E8}"/>
              </a:ext>
            </a:extLst>
          </p:cNvPr>
          <p:cNvSpPr>
            <a:spLocks noGrp="1" noChangeArrowheads="1"/>
          </p:cNvSpPr>
          <p:nvPr>
            <p:ph idx="1"/>
          </p:nvPr>
        </p:nvSpPr>
        <p:spPr/>
        <p:txBody>
          <a:bodyPr/>
          <a:lstStyle/>
          <a:p>
            <a:pPr eaLnBrk="1" hangingPunct="1"/>
            <a:r>
              <a:rPr lang="en-US" altLang="en-US"/>
              <a:t>Three main channels of interruptions were identified during observation: Email, Teams, and telephone.</a:t>
            </a:r>
          </a:p>
          <a:p>
            <a:pPr marL="0" indent="0" eaLnBrk="1" hangingPunct="1">
              <a:buNone/>
            </a:pPr>
            <a:endParaRPr lang="en-US" altLang="en-US"/>
          </a:p>
          <a:p>
            <a:r>
              <a:rPr lang="en-US" altLang="en-US"/>
              <a:t>Email seemed the least disruptive channel, as it fed directly into </a:t>
            </a:r>
            <a:r>
              <a:rPr lang="en-US" altLang="en-US" err="1"/>
              <a:t>SalesForce</a:t>
            </a:r>
            <a:r>
              <a:rPr lang="en-US" altLang="en-US"/>
              <a:t> or messages landed in client-specific folders.</a:t>
            </a:r>
          </a:p>
          <a:p>
            <a:pPr lvl="1"/>
            <a:r>
              <a:rPr lang="en-US" altLang="en-US">
                <a:latin typeface="Proxima Nova Rg"/>
              </a:rPr>
              <a:t>Emails appearing in </a:t>
            </a:r>
            <a:r>
              <a:rPr lang="en-US" altLang="en-US" err="1">
                <a:latin typeface="Proxima Nova Rg"/>
              </a:rPr>
              <a:t>SalesForce</a:t>
            </a:r>
            <a:r>
              <a:rPr lang="en-US" altLang="en-US">
                <a:latin typeface="Proxima Nova Rg"/>
              </a:rPr>
              <a:t> and Outlook seems counterproductive to one AE.</a:t>
            </a:r>
            <a:endParaRPr lang="en-US" altLang="en-US"/>
          </a:p>
          <a:p>
            <a:endParaRPr lang="en-US" altLang="en-US"/>
          </a:p>
          <a:p>
            <a:r>
              <a:rPr lang="en-US" altLang="en-US"/>
              <a:t>Teams and telephone communication often diverted AE’s attention from their current tasks to other tasks.</a:t>
            </a:r>
          </a:p>
          <a:p>
            <a:pPr lvl="1"/>
            <a:r>
              <a:rPr lang="en-US" altLang="en-US"/>
              <a:t>Assisting with a different request from a client or another AE.</a:t>
            </a:r>
          </a:p>
          <a:p>
            <a:pPr lvl="1"/>
            <a:r>
              <a:rPr lang="en-US" altLang="en-US"/>
              <a:t>Creating a new request. </a:t>
            </a:r>
          </a:p>
          <a:p>
            <a:endParaRPr lang="en-US" altLang="en-US"/>
          </a:p>
          <a:p>
            <a:r>
              <a:rPr lang="en-US" altLang="en-US"/>
              <a:t>In some observed instances, AEs audibly indicated being disoriented from their original task. </a:t>
            </a:r>
          </a:p>
        </p:txBody>
      </p:sp>
      <p:sp>
        <p:nvSpPr>
          <p:cNvPr id="4" name="Date Placeholder 3">
            <a:extLst>
              <a:ext uri="{FF2B5EF4-FFF2-40B4-BE49-F238E27FC236}">
                <a16:creationId xmlns:a16="http://schemas.microsoft.com/office/drawing/2014/main" id="{11C313C2-B2FF-424A-A559-29953456A853}"/>
              </a:ext>
            </a:extLst>
          </p:cNvPr>
          <p:cNvSpPr>
            <a:spLocks noGrp="1"/>
          </p:cNvSpPr>
          <p:nvPr>
            <p:ph type="dt" sz="quarter" idx="10"/>
          </p:nvPr>
        </p:nvSpPr>
        <p:spPr/>
        <p:txBody>
          <a:bodyPr/>
          <a:lstStyle/>
          <a:p>
            <a:pPr>
              <a:defRPr/>
            </a:pPr>
            <a:fld id="{0DC338AE-E6C7-7647-A7E1-A407FD0B8BE6}" type="datetime1">
              <a:rPr lang="en-US"/>
              <a:pPr>
                <a:defRPr/>
              </a:pPr>
              <a:t>3/30/22</a:t>
            </a:fld>
            <a:endParaRPr lang="en-US"/>
          </a:p>
        </p:txBody>
      </p:sp>
      <p:sp>
        <p:nvSpPr>
          <p:cNvPr id="6" name="Slide Number Placeholder 5">
            <a:extLst>
              <a:ext uri="{FF2B5EF4-FFF2-40B4-BE49-F238E27FC236}">
                <a16:creationId xmlns:a16="http://schemas.microsoft.com/office/drawing/2014/main" id="{FE15D42E-CE91-9246-B762-59BDA1D2D388}"/>
              </a:ext>
            </a:extLst>
          </p:cNvPr>
          <p:cNvSpPr>
            <a:spLocks noGrp="1"/>
          </p:cNvSpPr>
          <p:nvPr>
            <p:ph type="sldNum" sz="quarter" idx="11"/>
          </p:nvPr>
        </p:nvSpPr>
        <p:spPr/>
        <p:txBody>
          <a:bodyPr/>
          <a:lstStyle/>
          <a:p>
            <a:pPr>
              <a:defRPr/>
            </a:pPr>
            <a:fld id="{1780803C-097D-2141-89B8-A8A39314B5D1}" type="slidenum">
              <a:rPr lang="en-US"/>
              <a:pPr>
                <a:defRPr/>
              </a:pPr>
              <a:t>18</a:t>
            </a:fld>
            <a:endParaRPr lang="en-US"/>
          </a:p>
        </p:txBody>
      </p:sp>
    </p:spTree>
    <p:extLst>
      <p:ext uri="{BB962C8B-B14F-4D97-AF65-F5344CB8AC3E}">
        <p14:creationId xmlns:p14="http://schemas.microsoft.com/office/powerpoint/2010/main" val="13050728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7B67F-574E-4F47-ADFC-6877B684A1B4}"/>
              </a:ext>
            </a:extLst>
          </p:cNvPr>
          <p:cNvSpPr>
            <a:spLocks noGrp="1"/>
          </p:cNvSpPr>
          <p:nvPr>
            <p:ph type="title"/>
          </p:nvPr>
        </p:nvSpPr>
        <p:spPr/>
        <p:txBody>
          <a:bodyPr/>
          <a:lstStyle/>
          <a:p>
            <a:r>
              <a:rPr lang="en-US">
                <a:latin typeface="Proxima Nova Rg"/>
              </a:rPr>
              <a:t>Phone Intrusion Example [Length: 21s] </a:t>
            </a:r>
            <a:endParaRPr lang="en-US"/>
          </a:p>
        </p:txBody>
      </p:sp>
      <p:sp>
        <p:nvSpPr>
          <p:cNvPr id="3" name="Content Placeholder 2">
            <a:extLst>
              <a:ext uri="{FF2B5EF4-FFF2-40B4-BE49-F238E27FC236}">
                <a16:creationId xmlns:a16="http://schemas.microsoft.com/office/drawing/2014/main" id="{4467BF7D-EFE3-42F3-B0EB-870CB4429D0D}"/>
              </a:ext>
            </a:extLst>
          </p:cNvPr>
          <p:cNvSpPr>
            <a:spLocks noGrp="1"/>
          </p:cNvSpPr>
          <p:nvPr>
            <p:ph sz="half" idx="1"/>
          </p:nvPr>
        </p:nvSpPr>
        <p:spPr/>
        <p:txBody>
          <a:bodyPr/>
          <a:lstStyle/>
          <a:p>
            <a:r>
              <a:rPr lang="en-US" b="1">
                <a:latin typeface="Proxima Nova Rg"/>
              </a:rPr>
              <a:t>Scenario</a:t>
            </a:r>
            <a:r>
              <a:rPr lang="en-US">
                <a:latin typeface="Proxima Nova Rg"/>
              </a:rPr>
              <a:t>: AE is writing an email to a client regarding a vehicle for use by an intern when they receive an incoming call.</a:t>
            </a:r>
          </a:p>
          <a:p>
            <a:endParaRPr lang="en-US"/>
          </a:p>
          <a:p>
            <a:r>
              <a:rPr lang="en-US" b="1">
                <a:latin typeface="Proxima Nova Rg"/>
              </a:rPr>
              <a:t>Issue</a:t>
            </a:r>
            <a:r>
              <a:rPr lang="en-US">
                <a:latin typeface="Proxima Nova Rg"/>
              </a:rPr>
              <a:t>: The interruption is abrupt. The phone queue screen completely takes over, forcing an end to the previous task in a potentially disorienting manner.</a:t>
            </a:r>
          </a:p>
          <a:p>
            <a:endParaRPr lang="en-US"/>
          </a:p>
          <a:p>
            <a:r>
              <a:rPr lang="en-US" sz="1400" b="1">
                <a:latin typeface="Proxima Nova Rg"/>
              </a:rPr>
              <a:t>Note</a:t>
            </a:r>
            <a:r>
              <a:rPr lang="en-US" sz="1400">
                <a:latin typeface="Proxima Nova Rg"/>
              </a:rPr>
              <a:t>: As the screens switch from email to the call management application, there is a black flicker as if the screen were switching off. That is likely due to the screensharing during the session and would not be common during a regular workday.</a:t>
            </a:r>
            <a:endParaRPr lang="en-US" sz="1200"/>
          </a:p>
        </p:txBody>
      </p:sp>
      <p:pic>
        <p:nvPicPr>
          <p:cNvPr id="7" name="Picture 7">
            <a:hlinkClick r:id="" action="ppaction://media"/>
            <a:extLst>
              <a:ext uri="{FF2B5EF4-FFF2-40B4-BE49-F238E27FC236}">
                <a16:creationId xmlns:a16="http://schemas.microsoft.com/office/drawing/2014/main" id="{75F3FCFA-A9CF-4162-8589-AE07B337A222}"/>
              </a:ext>
            </a:extLst>
          </p:cNvPr>
          <p:cNvPicPr>
            <a:picLocks noGrp="1" noRot="1" noChangeAspect="1"/>
          </p:cNvPicPr>
          <p:nvPr>
            <p:ph sz="half" idx="2"/>
            <a:videoFile r:link="rId1"/>
          </p:nvPr>
        </p:nvPicPr>
        <p:blipFill>
          <a:blip r:embed="rId3"/>
          <a:stretch>
            <a:fillRect/>
          </a:stretch>
        </p:blipFill>
        <p:spPr>
          <a:xfrm>
            <a:off x="6172200" y="1763465"/>
            <a:ext cx="6015038" cy="3383458"/>
          </a:xfrm>
        </p:spPr>
      </p:pic>
      <p:sp>
        <p:nvSpPr>
          <p:cNvPr id="5" name="Date Placeholder 4">
            <a:extLst>
              <a:ext uri="{FF2B5EF4-FFF2-40B4-BE49-F238E27FC236}">
                <a16:creationId xmlns:a16="http://schemas.microsoft.com/office/drawing/2014/main" id="{1DC7A840-7044-4F61-8BBB-3841DCF5060D}"/>
              </a:ext>
            </a:extLst>
          </p:cNvPr>
          <p:cNvSpPr>
            <a:spLocks noGrp="1"/>
          </p:cNvSpPr>
          <p:nvPr>
            <p:ph type="dt" sz="half" idx="10"/>
          </p:nvPr>
        </p:nvSpPr>
        <p:spPr/>
        <p:txBody>
          <a:bodyPr/>
          <a:lstStyle/>
          <a:p>
            <a:pPr>
              <a:defRPr/>
            </a:pPr>
            <a:fld id="{3D463786-8EB8-F64B-B898-48471863680C}" type="datetime1">
              <a:rPr lang="en-US"/>
              <a:pPr>
                <a:defRPr/>
              </a:pPr>
              <a:t>3/30/22</a:t>
            </a:fld>
            <a:endParaRPr lang="en-US"/>
          </a:p>
        </p:txBody>
      </p:sp>
      <p:sp>
        <p:nvSpPr>
          <p:cNvPr id="6" name="Slide Number Placeholder 5">
            <a:extLst>
              <a:ext uri="{FF2B5EF4-FFF2-40B4-BE49-F238E27FC236}">
                <a16:creationId xmlns:a16="http://schemas.microsoft.com/office/drawing/2014/main" id="{11E5A39F-6E6A-4D23-B07B-50F8663D473D}"/>
              </a:ext>
            </a:extLst>
          </p:cNvPr>
          <p:cNvSpPr>
            <a:spLocks noGrp="1"/>
          </p:cNvSpPr>
          <p:nvPr>
            <p:ph type="sldNum" sz="quarter" idx="11"/>
          </p:nvPr>
        </p:nvSpPr>
        <p:spPr/>
        <p:txBody>
          <a:bodyPr/>
          <a:lstStyle/>
          <a:p>
            <a:pPr>
              <a:defRPr/>
            </a:pPr>
            <a:fld id="{86B7B129-34D1-F44E-BDBE-F3D87576123B}" type="slidenum">
              <a:rPr lang="en-US"/>
              <a:pPr>
                <a:defRPr/>
              </a:pPr>
              <a:t>19</a:t>
            </a:fld>
            <a:endParaRPr lang="en-US"/>
          </a:p>
        </p:txBody>
      </p:sp>
    </p:spTree>
    <p:extLst>
      <p:ext uri="{BB962C8B-B14F-4D97-AF65-F5344CB8AC3E}">
        <p14:creationId xmlns:p14="http://schemas.microsoft.com/office/powerpoint/2010/main" val="485007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8DE38-9F75-423D-957E-569775DA9E9A}"/>
              </a:ext>
            </a:extLst>
          </p:cNvPr>
          <p:cNvSpPr>
            <a:spLocks noGrp="1"/>
          </p:cNvSpPr>
          <p:nvPr>
            <p:ph type="title"/>
          </p:nvPr>
        </p:nvSpPr>
        <p:spPr/>
        <p:txBody>
          <a:bodyPr/>
          <a:lstStyle/>
          <a:p>
            <a:r>
              <a:rPr lang="en-US">
                <a:latin typeface="Proxima Nova Rg"/>
              </a:rPr>
              <a:t>Executive Summary</a:t>
            </a:r>
            <a:endParaRPr lang="en-US"/>
          </a:p>
        </p:txBody>
      </p:sp>
      <p:sp>
        <p:nvSpPr>
          <p:cNvPr id="3" name="Content Placeholder 2">
            <a:extLst>
              <a:ext uri="{FF2B5EF4-FFF2-40B4-BE49-F238E27FC236}">
                <a16:creationId xmlns:a16="http://schemas.microsoft.com/office/drawing/2014/main" id="{690B1B0C-0B63-45C4-8E2B-86332B99CD48}"/>
              </a:ext>
            </a:extLst>
          </p:cNvPr>
          <p:cNvSpPr>
            <a:spLocks noGrp="1"/>
          </p:cNvSpPr>
          <p:nvPr>
            <p:ph idx="1"/>
          </p:nvPr>
        </p:nvSpPr>
        <p:spPr/>
        <p:txBody>
          <a:bodyPr/>
          <a:lstStyle/>
          <a:p>
            <a:r>
              <a:rPr lang="en-US">
                <a:latin typeface="Proxima Nova Rg"/>
              </a:rPr>
              <a:t>Fleet Action Center presents an opportunity to shift to a proactive style of fleet management from the current reactive style exhibited in this research. </a:t>
            </a:r>
            <a:endParaRPr lang="en-US"/>
          </a:p>
          <a:p>
            <a:pPr marL="0" indent="0">
              <a:buNone/>
            </a:pPr>
            <a:endParaRPr lang="en-US">
              <a:latin typeface="Proxima Nova Rg"/>
            </a:endParaRPr>
          </a:p>
          <a:p>
            <a:r>
              <a:rPr lang="en-US">
                <a:latin typeface="Proxima Nova Rg"/>
              </a:rPr>
              <a:t>Proactive work styles emerge in work environments that provide employees the cognitive space, tools, and data to engage in strategic thinking.</a:t>
            </a:r>
          </a:p>
          <a:p>
            <a:pPr marL="0" indent="0">
              <a:buNone/>
            </a:pPr>
            <a:endParaRPr lang="en-US">
              <a:latin typeface="Proxima Nova Rg"/>
            </a:endParaRPr>
          </a:p>
          <a:p>
            <a:r>
              <a:rPr lang="en-US">
                <a:latin typeface="Proxima Nova Rg"/>
              </a:rPr>
              <a:t>Currently, AEs operate in a work environment marked by:</a:t>
            </a:r>
            <a:endParaRPr lang="en-US"/>
          </a:p>
          <a:p>
            <a:pPr lvl="1"/>
            <a:r>
              <a:rPr lang="en-US">
                <a:latin typeface="Proxima Nova Rg"/>
              </a:rPr>
              <a:t>Fluctuating workload size, both daily and seasonally.</a:t>
            </a:r>
          </a:p>
          <a:p>
            <a:pPr lvl="1"/>
            <a:r>
              <a:rPr lang="en-US">
                <a:latin typeface="Proxima Nova Rg"/>
              </a:rPr>
              <a:t>Bespoke processes for clients.</a:t>
            </a:r>
          </a:p>
          <a:p>
            <a:pPr lvl="1"/>
            <a:r>
              <a:rPr lang="en-US">
                <a:latin typeface="Proxima Nova Rg"/>
              </a:rPr>
              <a:t>Various, and sometimes unpredictable, disruptions.</a:t>
            </a:r>
          </a:p>
          <a:p>
            <a:pPr lvl="1"/>
            <a:r>
              <a:rPr lang="en-US">
                <a:latin typeface="Proxima Nova Rg"/>
              </a:rPr>
              <a:t>Useful but unintegrated information within a mix of older and newer tools of differing levels of usability.</a:t>
            </a:r>
          </a:p>
          <a:p>
            <a:pPr lvl="1"/>
            <a:r>
              <a:rPr lang="en-US">
                <a:latin typeface="Proxima Nova Rg"/>
              </a:rPr>
              <a:t>Circular, and sometimes frustrating, interactions with other client teams (Registration, VIM).</a:t>
            </a:r>
            <a:endParaRPr lang="en-US"/>
          </a:p>
          <a:p>
            <a:pPr lvl="1"/>
            <a:endParaRPr lang="en-US"/>
          </a:p>
          <a:p>
            <a:r>
              <a:rPr lang="en-US">
                <a:latin typeface="Proxima Nova Rg"/>
              </a:rPr>
              <a:t>AEs also indicated that their work spills over into personal time, with some people working in the evenings, and others working on the weekends to avoid falling behind.</a:t>
            </a:r>
            <a:endParaRPr lang="en-US"/>
          </a:p>
          <a:p>
            <a:pPr lvl="1"/>
            <a:endParaRPr lang="en-US"/>
          </a:p>
          <a:p>
            <a:endParaRPr lang="en-US"/>
          </a:p>
        </p:txBody>
      </p:sp>
      <p:sp>
        <p:nvSpPr>
          <p:cNvPr id="4" name="Date Placeholder 3">
            <a:extLst>
              <a:ext uri="{FF2B5EF4-FFF2-40B4-BE49-F238E27FC236}">
                <a16:creationId xmlns:a16="http://schemas.microsoft.com/office/drawing/2014/main" id="{62BC053A-7E98-4B76-BEC1-767AFEEBEE0F}"/>
              </a:ext>
            </a:extLst>
          </p:cNvPr>
          <p:cNvSpPr>
            <a:spLocks noGrp="1"/>
          </p:cNvSpPr>
          <p:nvPr>
            <p:ph type="dt" sz="half" idx="10"/>
          </p:nvPr>
        </p:nvSpPr>
        <p:spPr/>
        <p:txBody>
          <a:bodyPr/>
          <a:lstStyle/>
          <a:p>
            <a:pPr>
              <a:defRPr/>
            </a:pPr>
            <a:fld id="{48DC7F04-A10E-EE41-B210-74CC97140B01}" type="datetime1">
              <a:rPr lang="en-US"/>
              <a:pPr>
                <a:defRPr/>
              </a:pPr>
              <a:t>3/30/22</a:t>
            </a:fld>
            <a:endParaRPr lang="en-US"/>
          </a:p>
        </p:txBody>
      </p:sp>
      <p:sp>
        <p:nvSpPr>
          <p:cNvPr id="5" name="Slide Number Placeholder 4">
            <a:extLst>
              <a:ext uri="{FF2B5EF4-FFF2-40B4-BE49-F238E27FC236}">
                <a16:creationId xmlns:a16="http://schemas.microsoft.com/office/drawing/2014/main" id="{1C8743CA-3496-491F-8892-005993D9400B}"/>
              </a:ext>
            </a:extLst>
          </p:cNvPr>
          <p:cNvSpPr>
            <a:spLocks noGrp="1"/>
          </p:cNvSpPr>
          <p:nvPr>
            <p:ph type="sldNum" sz="quarter" idx="11"/>
          </p:nvPr>
        </p:nvSpPr>
        <p:spPr/>
        <p:txBody>
          <a:bodyPr/>
          <a:lstStyle/>
          <a:p>
            <a:pPr>
              <a:defRPr/>
            </a:pPr>
            <a:fld id="{C1345A0C-6F28-3E4C-B95F-85B47241162D}" type="slidenum">
              <a:rPr lang="en-US"/>
              <a:pPr>
                <a:defRPr/>
              </a:pPr>
              <a:t>2</a:t>
            </a:fld>
            <a:endParaRPr lang="en-US"/>
          </a:p>
        </p:txBody>
      </p:sp>
    </p:spTree>
    <p:extLst>
      <p:ext uri="{BB962C8B-B14F-4D97-AF65-F5344CB8AC3E}">
        <p14:creationId xmlns:p14="http://schemas.microsoft.com/office/powerpoint/2010/main" val="15866608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1CC2E-BA66-4BE8-AE21-9F05A9255C6A}"/>
              </a:ext>
            </a:extLst>
          </p:cNvPr>
          <p:cNvSpPr>
            <a:spLocks noGrp="1"/>
          </p:cNvSpPr>
          <p:nvPr>
            <p:ph type="title"/>
          </p:nvPr>
        </p:nvSpPr>
        <p:spPr/>
        <p:txBody>
          <a:bodyPr/>
          <a:lstStyle/>
          <a:p>
            <a:r>
              <a:rPr lang="en-US">
                <a:latin typeface="Proxima Nova Rg"/>
              </a:rPr>
              <a:t>Findings: Cognitive Workload</a:t>
            </a:r>
            <a:endParaRPr lang="en-US"/>
          </a:p>
        </p:txBody>
      </p:sp>
      <p:sp>
        <p:nvSpPr>
          <p:cNvPr id="3" name="Date Placeholder 2">
            <a:extLst>
              <a:ext uri="{FF2B5EF4-FFF2-40B4-BE49-F238E27FC236}">
                <a16:creationId xmlns:a16="http://schemas.microsoft.com/office/drawing/2014/main" id="{72EA594A-BA60-4B56-AD97-0770963C8F1B}"/>
              </a:ext>
            </a:extLst>
          </p:cNvPr>
          <p:cNvSpPr>
            <a:spLocks noGrp="1"/>
          </p:cNvSpPr>
          <p:nvPr>
            <p:ph type="dt" sz="half" idx="10"/>
          </p:nvPr>
        </p:nvSpPr>
        <p:spPr/>
        <p:txBody>
          <a:bodyPr/>
          <a:lstStyle/>
          <a:p>
            <a:pPr>
              <a:defRPr/>
            </a:pPr>
            <a:fld id="{8CAFBEFC-60C0-304A-B511-96A6B1FC478F}" type="datetime1">
              <a:rPr lang="en-US"/>
              <a:pPr>
                <a:defRPr/>
              </a:pPr>
              <a:t>3/30/22</a:t>
            </a:fld>
            <a:endParaRPr lang="en-US"/>
          </a:p>
        </p:txBody>
      </p:sp>
      <p:sp>
        <p:nvSpPr>
          <p:cNvPr id="4" name="Slide Number Placeholder 3">
            <a:extLst>
              <a:ext uri="{FF2B5EF4-FFF2-40B4-BE49-F238E27FC236}">
                <a16:creationId xmlns:a16="http://schemas.microsoft.com/office/drawing/2014/main" id="{B8376A2D-62CD-40D0-BD48-E569CA118789}"/>
              </a:ext>
            </a:extLst>
          </p:cNvPr>
          <p:cNvSpPr>
            <a:spLocks noGrp="1"/>
          </p:cNvSpPr>
          <p:nvPr>
            <p:ph type="sldNum" sz="quarter" idx="11"/>
          </p:nvPr>
        </p:nvSpPr>
        <p:spPr/>
        <p:txBody>
          <a:bodyPr/>
          <a:lstStyle/>
          <a:p>
            <a:pPr>
              <a:defRPr/>
            </a:pPr>
            <a:fld id="{F9F86CF4-3851-0846-B59C-370E07A79778}" type="slidenum">
              <a:rPr lang="en-US"/>
              <a:pPr>
                <a:defRPr/>
              </a:pPr>
              <a:t>20</a:t>
            </a:fld>
            <a:endParaRPr lang="en-US"/>
          </a:p>
        </p:txBody>
      </p:sp>
    </p:spTree>
    <p:extLst>
      <p:ext uri="{BB962C8B-B14F-4D97-AF65-F5344CB8AC3E}">
        <p14:creationId xmlns:p14="http://schemas.microsoft.com/office/powerpoint/2010/main" val="14315138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F2FAB-8826-7840-8558-131AA7AB2747}"/>
              </a:ext>
            </a:extLst>
          </p:cNvPr>
          <p:cNvSpPr>
            <a:spLocks noGrp="1"/>
          </p:cNvSpPr>
          <p:nvPr>
            <p:ph type="title"/>
          </p:nvPr>
        </p:nvSpPr>
        <p:spPr/>
        <p:txBody>
          <a:bodyPr/>
          <a:lstStyle/>
          <a:p>
            <a:r>
              <a:rPr lang="en-US">
                <a:latin typeface="Proxima Nova Rg"/>
              </a:rPr>
              <a:t>Findings Summary</a:t>
            </a:r>
            <a:endParaRPr lang="en-US"/>
          </a:p>
        </p:txBody>
      </p:sp>
      <p:sp>
        <p:nvSpPr>
          <p:cNvPr id="3" name="Content Placeholder 2">
            <a:extLst>
              <a:ext uri="{FF2B5EF4-FFF2-40B4-BE49-F238E27FC236}">
                <a16:creationId xmlns:a16="http://schemas.microsoft.com/office/drawing/2014/main" id="{EA8C2A3B-7376-E542-9CF5-11FB49F69121}"/>
              </a:ext>
            </a:extLst>
          </p:cNvPr>
          <p:cNvSpPr>
            <a:spLocks noGrp="1"/>
          </p:cNvSpPr>
          <p:nvPr>
            <p:ph idx="1"/>
          </p:nvPr>
        </p:nvSpPr>
        <p:spPr/>
        <p:txBody>
          <a:bodyPr/>
          <a:lstStyle/>
          <a:p>
            <a:r>
              <a:rPr lang="en-US">
                <a:latin typeface="Proxima Nova Rg"/>
              </a:rPr>
              <a:t>AEs experience varying levels of cognitive workload everyday.</a:t>
            </a:r>
          </a:p>
          <a:p>
            <a:pPr lvl="1"/>
            <a:r>
              <a:rPr lang="en-US">
                <a:latin typeface="Proxima Nova Rg"/>
              </a:rPr>
              <a:t>Cognitive workload describes the level of mental resources required during task performance.</a:t>
            </a:r>
          </a:p>
          <a:p>
            <a:pPr lvl="1"/>
            <a:r>
              <a:rPr lang="en-US">
                <a:latin typeface="Proxima Nova Rg"/>
              </a:rPr>
              <a:t>Affects the ability to process information, which then affects decision making and reactions to situations.</a:t>
            </a:r>
          </a:p>
          <a:p>
            <a:pPr lvl="1"/>
            <a:r>
              <a:rPr lang="en-US">
                <a:latin typeface="Proxima Nova Rg"/>
              </a:rPr>
              <a:t>Influenced by size of assigned workloads, tools, processes.</a:t>
            </a:r>
            <a:endParaRPr lang="en-US"/>
          </a:p>
          <a:p>
            <a:pPr marL="457200" lvl="1" indent="0">
              <a:buNone/>
            </a:pPr>
            <a:endParaRPr lang="en-US">
              <a:latin typeface="Proxima Nova Rg"/>
            </a:endParaRPr>
          </a:p>
          <a:p>
            <a:r>
              <a:rPr lang="en-US">
                <a:latin typeface="Proxima Nova Rg"/>
              </a:rPr>
              <a:t>Working on cases requires leveraging multiple sets of knowledge simultaneously:</a:t>
            </a:r>
          </a:p>
          <a:p>
            <a:pPr lvl="1"/>
            <a:r>
              <a:rPr lang="en-US" b="1"/>
              <a:t>Client knowledge</a:t>
            </a:r>
            <a:r>
              <a:rPr lang="en-US"/>
              <a:t>: Client personalities, services, fleet needs or issues</a:t>
            </a:r>
          </a:p>
          <a:p>
            <a:pPr lvl="1"/>
            <a:r>
              <a:rPr lang="en-US" b="1"/>
              <a:t>Process knowledge</a:t>
            </a:r>
            <a:r>
              <a:rPr lang="en-US"/>
              <a:t>: SLAs, unique processes, what information is needed, where information lives, where information needs to go</a:t>
            </a:r>
          </a:p>
          <a:p>
            <a:pPr lvl="1"/>
            <a:r>
              <a:rPr lang="en-US" b="1">
                <a:latin typeface="Proxima Nova Rg"/>
              </a:rPr>
              <a:t>Tool knowledge</a:t>
            </a:r>
            <a:r>
              <a:rPr lang="en-US">
                <a:latin typeface="Proxima Nova Rg"/>
              </a:rPr>
              <a:t>: Steps to access information, steps to transfer information</a:t>
            </a:r>
          </a:p>
          <a:p>
            <a:pPr lvl="1"/>
            <a:endParaRPr lang="en-US"/>
          </a:p>
          <a:p>
            <a:r>
              <a:rPr lang="en-US"/>
              <a:t>Most of the factors affecting cognitive workload levels cannot be controlled by AEs.</a:t>
            </a:r>
          </a:p>
          <a:p>
            <a:pPr lvl="1"/>
            <a:r>
              <a:rPr lang="en-US"/>
              <a:t>Assigned workload size is an uncontrollable factor and causes AEs to work outside of normal work hours.</a:t>
            </a:r>
          </a:p>
          <a:p>
            <a:pPr lvl="1"/>
            <a:r>
              <a:rPr lang="en-US"/>
              <a:t>Wheels can control some aspects of tools and processes.</a:t>
            </a:r>
          </a:p>
          <a:p>
            <a:pPr marL="0" indent="0">
              <a:buNone/>
            </a:pPr>
            <a:endParaRPr lang="en-US"/>
          </a:p>
        </p:txBody>
      </p:sp>
      <p:sp>
        <p:nvSpPr>
          <p:cNvPr id="4" name="Date Placeholder 3">
            <a:extLst>
              <a:ext uri="{FF2B5EF4-FFF2-40B4-BE49-F238E27FC236}">
                <a16:creationId xmlns:a16="http://schemas.microsoft.com/office/drawing/2014/main" id="{4EB0C6CE-1862-A544-9218-9480492BC13D}"/>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74EDB4A3-02CD-BC42-BDD6-FCFA6C0B6EE3}"/>
              </a:ext>
            </a:extLst>
          </p:cNvPr>
          <p:cNvSpPr>
            <a:spLocks noGrp="1"/>
          </p:cNvSpPr>
          <p:nvPr>
            <p:ph type="sldNum" sz="quarter" idx="11"/>
          </p:nvPr>
        </p:nvSpPr>
        <p:spPr/>
        <p:txBody>
          <a:bodyPr/>
          <a:lstStyle/>
          <a:p>
            <a:pPr>
              <a:defRPr/>
            </a:pPr>
            <a:fld id="{C1345A0C-6F28-3E4C-B95F-85B47241162D}" type="slidenum">
              <a:rPr lang="en-US" smtClean="0"/>
              <a:pPr>
                <a:defRPr/>
              </a:pPr>
              <a:t>21</a:t>
            </a:fld>
            <a:endParaRPr lang="en-US"/>
          </a:p>
        </p:txBody>
      </p:sp>
    </p:spTree>
    <p:extLst>
      <p:ext uri="{BB962C8B-B14F-4D97-AF65-F5344CB8AC3E}">
        <p14:creationId xmlns:p14="http://schemas.microsoft.com/office/powerpoint/2010/main" val="3112615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F2FAB-8826-7840-8558-131AA7AB2747}"/>
              </a:ext>
            </a:extLst>
          </p:cNvPr>
          <p:cNvSpPr>
            <a:spLocks noGrp="1"/>
          </p:cNvSpPr>
          <p:nvPr>
            <p:ph type="title"/>
          </p:nvPr>
        </p:nvSpPr>
        <p:spPr/>
        <p:txBody>
          <a:bodyPr/>
          <a:lstStyle/>
          <a:p>
            <a:r>
              <a:rPr lang="en-US">
                <a:latin typeface="Proxima Nova Rg"/>
              </a:rPr>
              <a:t>Findings Summary</a:t>
            </a:r>
            <a:endParaRPr lang="en-US"/>
          </a:p>
        </p:txBody>
      </p:sp>
      <p:sp>
        <p:nvSpPr>
          <p:cNvPr id="3" name="Content Placeholder 2">
            <a:extLst>
              <a:ext uri="{FF2B5EF4-FFF2-40B4-BE49-F238E27FC236}">
                <a16:creationId xmlns:a16="http://schemas.microsoft.com/office/drawing/2014/main" id="{EA8C2A3B-7376-E542-9CF5-11FB49F69121}"/>
              </a:ext>
            </a:extLst>
          </p:cNvPr>
          <p:cNvSpPr>
            <a:spLocks noGrp="1"/>
          </p:cNvSpPr>
          <p:nvPr>
            <p:ph idx="1"/>
          </p:nvPr>
        </p:nvSpPr>
        <p:spPr/>
        <p:txBody>
          <a:bodyPr/>
          <a:lstStyle/>
          <a:p>
            <a:r>
              <a:rPr lang="en-US">
                <a:latin typeface="Proxima Nova Rg"/>
              </a:rPr>
              <a:t>AEs employ a variety of strategies to manage factors contributing to cognitive workload.</a:t>
            </a:r>
          </a:p>
          <a:p>
            <a:pPr lvl="1"/>
            <a:r>
              <a:rPr lang="en-US">
                <a:latin typeface="Proxima Nova Rg"/>
              </a:rPr>
              <a:t>Client-centric inbox organization.</a:t>
            </a:r>
          </a:p>
          <a:p>
            <a:pPr lvl="1"/>
            <a:r>
              <a:rPr lang="en-US">
                <a:latin typeface="Proxima Nova Rg"/>
              </a:rPr>
              <a:t>Limiting channels of communication available for non-clients.</a:t>
            </a:r>
          </a:p>
          <a:p>
            <a:pPr lvl="1"/>
            <a:r>
              <a:rPr lang="en-US">
                <a:latin typeface="Proxima Nova Rg"/>
              </a:rPr>
              <a:t>Set timeframes for reviewing particular types of information.</a:t>
            </a:r>
          </a:p>
          <a:p>
            <a:pPr lvl="1"/>
            <a:r>
              <a:rPr lang="en-US">
                <a:latin typeface="Proxima Nova Rg"/>
              </a:rPr>
              <a:t>Daily routines for performing types of tasks.</a:t>
            </a:r>
          </a:p>
          <a:p>
            <a:pPr lvl="1"/>
            <a:r>
              <a:rPr lang="en-US">
                <a:latin typeface="Proxima Nova Rg"/>
              </a:rPr>
              <a:t>Monitoring personal and team metrics via dashboards.</a:t>
            </a:r>
          </a:p>
          <a:p>
            <a:endParaRPr lang="en-US"/>
          </a:p>
          <a:p>
            <a:r>
              <a:rPr lang="en-US">
                <a:latin typeface="Proxima Nova Rg"/>
              </a:rPr>
              <a:t>Managing cognitive workload slows how quickly AEs becomes overloaded:</a:t>
            </a:r>
          </a:p>
          <a:p>
            <a:pPr lvl="1"/>
            <a:r>
              <a:rPr lang="en-US">
                <a:latin typeface="Proxima Nova Rg"/>
              </a:rPr>
              <a:t>Controlling the flow of external information they receive.</a:t>
            </a:r>
          </a:p>
          <a:p>
            <a:pPr lvl="1"/>
            <a:r>
              <a:rPr lang="en-US">
                <a:latin typeface="Proxima Nova Rg"/>
              </a:rPr>
              <a:t>Tracking their performance to know how to adjust their behaviors.</a:t>
            </a:r>
          </a:p>
          <a:p>
            <a:pPr lvl="1"/>
            <a:r>
              <a:rPr lang="en-US">
                <a:latin typeface="Proxima Nova Rg"/>
              </a:rPr>
              <a:t>Creating effective habits to reduce uncertainty in the environment.</a:t>
            </a:r>
          </a:p>
          <a:p>
            <a:pPr lvl="1"/>
            <a:endParaRPr lang="en-US"/>
          </a:p>
          <a:p>
            <a:r>
              <a:rPr lang="en-US">
                <a:latin typeface="Proxima Nova Rg"/>
              </a:rPr>
              <a:t>High levels of cognitive workload also influence types of behavior, resulting in more reactive behaviors than proactive ones.</a:t>
            </a:r>
            <a:endParaRPr lang="en-US"/>
          </a:p>
          <a:p>
            <a:pPr lvl="1"/>
            <a:r>
              <a:rPr lang="en-US">
                <a:latin typeface="Proxima Nova Rg"/>
              </a:rPr>
              <a:t>Reactive behaviors do not require advance planning, they happen based on readily available information.</a:t>
            </a:r>
          </a:p>
          <a:p>
            <a:pPr lvl="1"/>
            <a:r>
              <a:rPr lang="en-US">
                <a:latin typeface="Proxima Nova Rg"/>
              </a:rPr>
              <a:t>Proactive behaviors emerge when people can process information and create strategies.</a:t>
            </a:r>
            <a:endParaRPr lang="en-US"/>
          </a:p>
          <a:p>
            <a:pPr lvl="1"/>
            <a:endParaRPr lang="en-US"/>
          </a:p>
          <a:p>
            <a:endParaRPr lang="en-US"/>
          </a:p>
          <a:p>
            <a:pPr marL="0" indent="0">
              <a:buNone/>
            </a:pPr>
            <a:endParaRPr lang="en-US"/>
          </a:p>
        </p:txBody>
      </p:sp>
      <p:sp>
        <p:nvSpPr>
          <p:cNvPr id="4" name="Date Placeholder 3">
            <a:extLst>
              <a:ext uri="{FF2B5EF4-FFF2-40B4-BE49-F238E27FC236}">
                <a16:creationId xmlns:a16="http://schemas.microsoft.com/office/drawing/2014/main" id="{4EB0C6CE-1862-A544-9218-9480492BC13D}"/>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74EDB4A3-02CD-BC42-BDD6-FCFA6C0B6EE3}"/>
              </a:ext>
            </a:extLst>
          </p:cNvPr>
          <p:cNvSpPr>
            <a:spLocks noGrp="1"/>
          </p:cNvSpPr>
          <p:nvPr>
            <p:ph type="sldNum" sz="quarter" idx="11"/>
          </p:nvPr>
        </p:nvSpPr>
        <p:spPr/>
        <p:txBody>
          <a:bodyPr/>
          <a:lstStyle/>
          <a:p>
            <a:pPr>
              <a:defRPr/>
            </a:pPr>
            <a:fld id="{C1345A0C-6F28-3E4C-B95F-85B47241162D}" type="slidenum">
              <a:rPr lang="en-US" smtClean="0"/>
              <a:pPr>
                <a:defRPr/>
              </a:pPr>
              <a:t>22</a:t>
            </a:fld>
            <a:endParaRPr lang="en-US"/>
          </a:p>
        </p:txBody>
      </p:sp>
    </p:spTree>
    <p:extLst>
      <p:ext uri="{BB962C8B-B14F-4D97-AF65-F5344CB8AC3E}">
        <p14:creationId xmlns:p14="http://schemas.microsoft.com/office/powerpoint/2010/main" val="35597462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E8461-454E-3F41-B76D-C91FAC7AA65A}"/>
              </a:ext>
            </a:extLst>
          </p:cNvPr>
          <p:cNvSpPr>
            <a:spLocks noGrp="1"/>
          </p:cNvSpPr>
          <p:nvPr>
            <p:ph type="title"/>
          </p:nvPr>
        </p:nvSpPr>
        <p:spPr/>
        <p:txBody>
          <a:bodyPr/>
          <a:lstStyle/>
          <a:p>
            <a:r>
              <a:rPr lang="en-US"/>
              <a:t>Examples of Inbox Organization</a:t>
            </a:r>
          </a:p>
        </p:txBody>
      </p:sp>
      <p:sp>
        <p:nvSpPr>
          <p:cNvPr id="3" name="Date Placeholder 2">
            <a:extLst>
              <a:ext uri="{FF2B5EF4-FFF2-40B4-BE49-F238E27FC236}">
                <a16:creationId xmlns:a16="http://schemas.microsoft.com/office/drawing/2014/main" id="{B925A110-7774-3D48-86E4-A470847AB02B}"/>
              </a:ext>
            </a:extLst>
          </p:cNvPr>
          <p:cNvSpPr>
            <a:spLocks noGrp="1"/>
          </p:cNvSpPr>
          <p:nvPr>
            <p:ph type="dt" sz="half" idx="10"/>
          </p:nvPr>
        </p:nvSpPr>
        <p:spPr/>
        <p:txBody>
          <a:bodyPr/>
          <a:lstStyle/>
          <a:p>
            <a:pPr>
              <a:defRPr/>
            </a:pPr>
            <a:fld id="{D035E9FF-9C12-CD49-A810-5064B8DFA371}" type="datetime1">
              <a:rPr lang="en-US" smtClean="0"/>
              <a:pPr>
                <a:defRPr/>
              </a:pPr>
              <a:t>3/30/22</a:t>
            </a:fld>
            <a:endParaRPr lang="en-US"/>
          </a:p>
        </p:txBody>
      </p:sp>
      <p:sp>
        <p:nvSpPr>
          <p:cNvPr id="4" name="Slide Number Placeholder 3">
            <a:extLst>
              <a:ext uri="{FF2B5EF4-FFF2-40B4-BE49-F238E27FC236}">
                <a16:creationId xmlns:a16="http://schemas.microsoft.com/office/drawing/2014/main" id="{E5AA1FAC-39ED-1D42-8655-685A021377C0}"/>
              </a:ext>
            </a:extLst>
          </p:cNvPr>
          <p:cNvSpPr>
            <a:spLocks noGrp="1"/>
          </p:cNvSpPr>
          <p:nvPr>
            <p:ph type="sldNum" sz="quarter" idx="11"/>
          </p:nvPr>
        </p:nvSpPr>
        <p:spPr/>
        <p:txBody>
          <a:bodyPr/>
          <a:lstStyle/>
          <a:p>
            <a:pPr>
              <a:defRPr/>
            </a:pPr>
            <a:fld id="{EEBEBE10-4629-0A4E-AB8C-161ABCEF83C8}" type="slidenum">
              <a:rPr lang="en-US" smtClean="0"/>
              <a:pPr>
                <a:defRPr/>
              </a:pPr>
              <a:t>23</a:t>
            </a:fld>
            <a:endParaRPr lang="en-US"/>
          </a:p>
        </p:txBody>
      </p:sp>
      <p:pic>
        <p:nvPicPr>
          <p:cNvPr id="5" name="Picture 4">
            <a:extLst>
              <a:ext uri="{FF2B5EF4-FFF2-40B4-BE49-F238E27FC236}">
                <a16:creationId xmlns:a16="http://schemas.microsoft.com/office/drawing/2014/main" id="{407E475A-2463-E54F-BCDB-1EEB68A549CD}"/>
              </a:ext>
            </a:extLst>
          </p:cNvPr>
          <p:cNvPicPr>
            <a:picLocks noChangeAspect="1"/>
          </p:cNvPicPr>
          <p:nvPr/>
        </p:nvPicPr>
        <p:blipFill>
          <a:blip r:embed="rId2"/>
          <a:stretch>
            <a:fillRect/>
          </a:stretch>
        </p:blipFill>
        <p:spPr>
          <a:xfrm>
            <a:off x="967484" y="882650"/>
            <a:ext cx="1780479" cy="5473700"/>
          </a:xfrm>
          <a:prstGeom prst="rect">
            <a:avLst/>
          </a:prstGeom>
        </p:spPr>
      </p:pic>
      <p:graphicFrame>
        <p:nvGraphicFramePr>
          <p:cNvPr id="6" name="Table 5">
            <a:extLst>
              <a:ext uri="{FF2B5EF4-FFF2-40B4-BE49-F238E27FC236}">
                <a16:creationId xmlns:a16="http://schemas.microsoft.com/office/drawing/2014/main" id="{0D65FAA2-8815-AB4E-99D0-9E6079611D66}"/>
              </a:ext>
            </a:extLst>
          </p:cNvPr>
          <p:cNvGraphicFramePr>
            <a:graphicFrameLocks noGrp="1"/>
          </p:cNvGraphicFramePr>
          <p:nvPr>
            <p:extLst>
              <p:ext uri="{D42A27DB-BD31-4B8C-83A1-F6EECF244321}">
                <p14:modId xmlns:p14="http://schemas.microsoft.com/office/powerpoint/2010/main" val="3711570455"/>
              </p:ext>
            </p:extLst>
          </p:nvPr>
        </p:nvGraphicFramePr>
        <p:xfrm>
          <a:off x="6231017" y="2855479"/>
          <a:ext cx="5448300" cy="862965"/>
        </p:xfrm>
        <a:graphic>
          <a:graphicData uri="http://schemas.openxmlformats.org/drawingml/2006/table">
            <a:tbl>
              <a:tblPr/>
              <a:tblGrid>
                <a:gridCol w="5448300">
                  <a:extLst>
                    <a:ext uri="{9D8B030D-6E8A-4147-A177-3AD203B41FA5}">
                      <a16:colId xmlns:a16="http://schemas.microsoft.com/office/drawing/2014/main" val="2945765038"/>
                    </a:ext>
                  </a:extLst>
                </a:gridCol>
              </a:tblGrid>
              <a:tr h="856287">
                <a:tc>
                  <a:txBody>
                    <a:bodyPr/>
                    <a:lstStyle/>
                    <a:p>
                      <a:pPr algn="l" fontAlgn="b"/>
                      <a:r>
                        <a:rPr lang="en-US" sz="1400" b="0" i="0" u="none" strike="noStrike">
                          <a:solidFill>
                            <a:srgbClr val="696868"/>
                          </a:solidFill>
                          <a:effectLst/>
                          <a:latin typeface="Proxima Nova Rg" panose="02000506030000020004" pitchFamily="2" charset="0"/>
                        </a:rPr>
                        <a:t>“So in my emails I have different folders in there to be organized from different clients and then how I kind of go about my day is which client gives me more leeway? It sounds pretty bad right? But each client has different…level of responsiveness for me.”</a:t>
                      </a:r>
                    </a:p>
                  </a:txBody>
                  <a:tcPr marL="9525" marR="9525" marT="9525" marB="0">
                    <a:lnL>
                      <a:noFill/>
                    </a:lnL>
                    <a:lnR>
                      <a:noFill/>
                    </a:lnR>
                    <a:lnT>
                      <a:noFill/>
                    </a:lnT>
                    <a:lnB>
                      <a:noFill/>
                    </a:lnB>
                  </a:tcPr>
                </a:tc>
                <a:extLst>
                  <a:ext uri="{0D108BD9-81ED-4DB2-BD59-A6C34878D82A}">
                    <a16:rowId xmlns:a16="http://schemas.microsoft.com/office/drawing/2014/main" val="284774683"/>
                  </a:ext>
                </a:extLst>
              </a:tr>
            </a:tbl>
          </a:graphicData>
        </a:graphic>
      </p:graphicFrame>
      <p:pic>
        <p:nvPicPr>
          <p:cNvPr id="7" name="Picture 6">
            <a:extLst>
              <a:ext uri="{FF2B5EF4-FFF2-40B4-BE49-F238E27FC236}">
                <a16:creationId xmlns:a16="http://schemas.microsoft.com/office/drawing/2014/main" id="{86E8B0DF-CED5-C946-9070-E30AA259FD0B}"/>
              </a:ext>
            </a:extLst>
          </p:cNvPr>
          <p:cNvPicPr>
            <a:picLocks noChangeAspect="1"/>
          </p:cNvPicPr>
          <p:nvPr/>
        </p:nvPicPr>
        <p:blipFill>
          <a:blip r:embed="rId3"/>
          <a:stretch>
            <a:fillRect/>
          </a:stretch>
        </p:blipFill>
        <p:spPr>
          <a:xfrm>
            <a:off x="3382885" y="1150972"/>
            <a:ext cx="2578100" cy="4775200"/>
          </a:xfrm>
          <a:prstGeom prst="rect">
            <a:avLst/>
          </a:prstGeom>
        </p:spPr>
      </p:pic>
    </p:spTree>
    <p:extLst>
      <p:ext uri="{BB962C8B-B14F-4D97-AF65-F5344CB8AC3E}">
        <p14:creationId xmlns:p14="http://schemas.microsoft.com/office/powerpoint/2010/main" val="16105036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E8461-454E-3F41-B76D-C91FAC7AA65A}"/>
              </a:ext>
            </a:extLst>
          </p:cNvPr>
          <p:cNvSpPr>
            <a:spLocks noGrp="1"/>
          </p:cNvSpPr>
          <p:nvPr>
            <p:ph type="title"/>
          </p:nvPr>
        </p:nvSpPr>
        <p:spPr/>
        <p:txBody>
          <a:bodyPr/>
          <a:lstStyle/>
          <a:p>
            <a:r>
              <a:rPr lang="en-US"/>
              <a:t>Personal Dashboard Example</a:t>
            </a:r>
          </a:p>
        </p:txBody>
      </p:sp>
      <p:sp>
        <p:nvSpPr>
          <p:cNvPr id="3" name="Date Placeholder 2">
            <a:extLst>
              <a:ext uri="{FF2B5EF4-FFF2-40B4-BE49-F238E27FC236}">
                <a16:creationId xmlns:a16="http://schemas.microsoft.com/office/drawing/2014/main" id="{B925A110-7774-3D48-86E4-A470847AB02B}"/>
              </a:ext>
            </a:extLst>
          </p:cNvPr>
          <p:cNvSpPr>
            <a:spLocks noGrp="1"/>
          </p:cNvSpPr>
          <p:nvPr>
            <p:ph type="dt" sz="half" idx="10"/>
          </p:nvPr>
        </p:nvSpPr>
        <p:spPr/>
        <p:txBody>
          <a:bodyPr/>
          <a:lstStyle/>
          <a:p>
            <a:pPr>
              <a:defRPr/>
            </a:pPr>
            <a:fld id="{D035E9FF-9C12-CD49-A810-5064B8DFA371}" type="datetime1">
              <a:rPr lang="en-US" smtClean="0"/>
              <a:pPr>
                <a:defRPr/>
              </a:pPr>
              <a:t>3/30/22</a:t>
            </a:fld>
            <a:endParaRPr lang="en-US"/>
          </a:p>
        </p:txBody>
      </p:sp>
      <p:sp>
        <p:nvSpPr>
          <p:cNvPr id="4" name="Slide Number Placeholder 3">
            <a:extLst>
              <a:ext uri="{FF2B5EF4-FFF2-40B4-BE49-F238E27FC236}">
                <a16:creationId xmlns:a16="http://schemas.microsoft.com/office/drawing/2014/main" id="{E5AA1FAC-39ED-1D42-8655-685A021377C0}"/>
              </a:ext>
            </a:extLst>
          </p:cNvPr>
          <p:cNvSpPr>
            <a:spLocks noGrp="1"/>
          </p:cNvSpPr>
          <p:nvPr>
            <p:ph type="sldNum" sz="quarter" idx="11"/>
          </p:nvPr>
        </p:nvSpPr>
        <p:spPr/>
        <p:txBody>
          <a:bodyPr/>
          <a:lstStyle/>
          <a:p>
            <a:pPr>
              <a:defRPr/>
            </a:pPr>
            <a:fld id="{EEBEBE10-4629-0A4E-AB8C-161ABCEF83C8}" type="slidenum">
              <a:rPr lang="en-US" smtClean="0"/>
              <a:pPr>
                <a:defRPr/>
              </a:pPr>
              <a:t>24</a:t>
            </a:fld>
            <a:endParaRPr lang="en-US"/>
          </a:p>
        </p:txBody>
      </p:sp>
      <p:pic>
        <p:nvPicPr>
          <p:cNvPr id="7" name="Picture 6">
            <a:extLst>
              <a:ext uri="{FF2B5EF4-FFF2-40B4-BE49-F238E27FC236}">
                <a16:creationId xmlns:a16="http://schemas.microsoft.com/office/drawing/2014/main" id="{EE6F6E1D-8074-1646-A412-E955208EABAE}"/>
              </a:ext>
            </a:extLst>
          </p:cNvPr>
          <p:cNvPicPr>
            <a:picLocks noChangeAspect="1"/>
          </p:cNvPicPr>
          <p:nvPr/>
        </p:nvPicPr>
        <p:blipFill>
          <a:blip r:embed="rId2"/>
          <a:stretch>
            <a:fillRect/>
          </a:stretch>
        </p:blipFill>
        <p:spPr>
          <a:xfrm>
            <a:off x="228600" y="1093293"/>
            <a:ext cx="11714757" cy="5263057"/>
          </a:xfrm>
          <a:prstGeom prst="rect">
            <a:avLst/>
          </a:prstGeom>
        </p:spPr>
      </p:pic>
    </p:spTree>
    <p:extLst>
      <p:ext uri="{BB962C8B-B14F-4D97-AF65-F5344CB8AC3E}">
        <p14:creationId xmlns:p14="http://schemas.microsoft.com/office/powerpoint/2010/main" val="34040393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E8461-454E-3F41-B76D-C91FAC7AA65A}"/>
              </a:ext>
            </a:extLst>
          </p:cNvPr>
          <p:cNvSpPr>
            <a:spLocks noGrp="1"/>
          </p:cNvSpPr>
          <p:nvPr>
            <p:ph type="title"/>
          </p:nvPr>
        </p:nvSpPr>
        <p:spPr/>
        <p:txBody>
          <a:bodyPr/>
          <a:lstStyle/>
          <a:p>
            <a:r>
              <a:rPr lang="en-US"/>
              <a:t>Example of My Team Overview I</a:t>
            </a:r>
          </a:p>
        </p:txBody>
      </p:sp>
      <p:sp>
        <p:nvSpPr>
          <p:cNvPr id="3" name="Date Placeholder 2">
            <a:extLst>
              <a:ext uri="{FF2B5EF4-FFF2-40B4-BE49-F238E27FC236}">
                <a16:creationId xmlns:a16="http://schemas.microsoft.com/office/drawing/2014/main" id="{B925A110-7774-3D48-86E4-A470847AB02B}"/>
              </a:ext>
            </a:extLst>
          </p:cNvPr>
          <p:cNvSpPr>
            <a:spLocks noGrp="1"/>
          </p:cNvSpPr>
          <p:nvPr>
            <p:ph type="dt" sz="half" idx="10"/>
          </p:nvPr>
        </p:nvSpPr>
        <p:spPr/>
        <p:txBody>
          <a:bodyPr/>
          <a:lstStyle/>
          <a:p>
            <a:pPr>
              <a:defRPr/>
            </a:pPr>
            <a:fld id="{D035E9FF-9C12-CD49-A810-5064B8DFA371}" type="datetime1">
              <a:rPr lang="en-US" smtClean="0"/>
              <a:pPr>
                <a:defRPr/>
              </a:pPr>
              <a:t>3/30/22</a:t>
            </a:fld>
            <a:endParaRPr lang="en-US"/>
          </a:p>
        </p:txBody>
      </p:sp>
      <p:sp>
        <p:nvSpPr>
          <p:cNvPr id="4" name="Slide Number Placeholder 3">
            <a:extLst>
              <a:ext uri="{FF2B5EF4-FFF2-40B4-BE49-F238E27FC236}">
                <a16:creationId xmlns:a16="http://schemas.microsoft.com/office/drawing/2014/main" id="{E5AA1FAC-39ED-1D42-8655-685A021377C0}"/>
              </a:ext>
            </a:extLst>
          </p:cNvPr>
          <p:cNvSpPr>
            <a:spLocks noGrp="1"/>
          </p:cNvSpPr>
          <p:nvPr>
            <p:ph type="sldNum" sz="quarter" idx="11"/>
          </p:nvPr>
        </p:nvSpPr>
        <p:spPr/>
        <p:txBody>
          <a:bodyPr/>
          <a:lstStyle/>
          <a:p>
            <a:pPr>
              <a:defRPr/>
            </a:pPr>
            <a:fld id="{EEBEBE10-4629-0A4E-AB8C-161ABCEF83C8}" type="slidenum">
              <a:rPr lang="en-US" smtClean="0"/>
              <a:pPr>
                <a:defRPr/>
              </a:pPr>
              <a:t>25</a:t>
            </a:fld>
            <a:endParaRPr lang="en-US"/>
          </a:p>
        </p:txBody>
      </p:sp>
      <p:pic>
        <p:nvPicPr>
          <p:cNvPr id="6" name="Picture 5">
            <a:extLst>
              <a:ext uri="{FF2B5EF4-FFF2-40B4-BE49-F238E27FC236}">
                <a16:creationId xmlns:a16="http://schemas.microsoft.com/office/drawing/2014/main" id="{E3B6BB09-CEE3-D142-ADA5-9998B920C970}"/>
              </a:ext>
            </a:extLst>
          </p:cNvPr>
          <p:cNvPicPr>
            <a:picLocks noChangeAspect="1"/>
          </p:cNvPicPr>
          <p:nvPr/>
        </p:nvPicPr>
        <p:blipFill>
          <a:blip r:embed="rId2"/>
          <a:stretch>
            <a:fillRect/>
          </a:stretch>
        </p:blipFill>
        <p:spPr>
          <a:xfrm>
            <a:off x="387350" y="830692"/>
            <a:ext cx="11067738" cy="5525658"/>
          </a:xfrm>
          <a:prstGeom prst="rect">
            <a:avLst/>
          </a:prstGeom>
        </p:spPr>
      </p:pic>
    </p:spTree>
    <p:extLst>
      <p:ext uri="{BB962C8B-B14F-4D97-AF65-F5344CB8AC3E}">
        <p14:creationId xmlns:p14="http://schemas.microsoft.com/office/powerpoint/2010/main" val="34115244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E8461-454E-3F41-B76D-C91FAC7AA65A}"/>
              </a:ext>
            </a:extLst>
          </p:cNvPr>
          <p:cNvSpPr>
            <a:spLocks noGrp="1"/>
          </p:cNvSpPr>
          <p:nvPr>
            <p:ph type="title"/>
          </p:nvPr>
        </p:nvSpPr>
        <p:spPr/>
        <p:txBody>
          <a:bodyPr/>
          <a:lstStyle/>
          <a:p>
            <a:r>
              <a:rPr lang="en-US"/>
              <a:t>Example of My Team Overview II</a:t>
            </a:r>
          </a:p>
        </p:txBody>
      </p:sp>
      <p:sp>
        <p:nvSpPr>
          <p:cNvPr id="3" name="Date Placeholder 2">
            <a:extLst>
              <a:ext uri="{FF2B5EF4-FFF2-40B4-BE49-F238E27FC236}">
                <a16:creationId xmlns:a16="http://schemas.microsoft.com/office/drawing/2014/main" id="{B925A110-7774-3D48-86E4-A470847AB02B}"/>
              </a:ext>
            </a:extLst>
          </p:cNvPr>
          <p:cNvSpPr>
            <a:spLocks noGrp="1"/>
          </p:cNvSpPr>
          <p:nvPr>
            <p:ph type="dt" sz="half" idx="10"/>
          </p:nvPr>
        </p:nvSpPr>
        <p:spPr/>
        <p:txBody>
          <a:bodyPr/>
          <a:lstStyle/>
          <a:p>
            <a:pPr>
              <a:defRPr/>
            </a:pPr>
            <a:fld id="{D035E9FF-9C12-CD49-A810-5064B8DFA371}" type="datetime1">
              <a:rPr lang="en-US" smtClean="0"/>
              <a:pPr>
                <a:defRPr/>
              </a:pPr>
              <a:t>3/30/22</a:t>
            </a:fld>
            <a:endParaRPr lang="en-US"/>
          </a:p>
        </p:txBody>
      </p:sp>
      <p:sp>
        <p:nvSpPr>
          <p:cNvPr id="4" name="Slide Number Placeholder 3">
            <a:extLst>
              <a:ext uri="{FF2B5EF4-FFF2-40B4-BE49-F238E27FC236}">
                <a16:creationId xmlns:a16="http://schemas.microsoft.com/office/drawing/2014/main" id="{E5AA1FAC-39ED-1D42-8655-685A021377C0}"/>
              </a:ext>
            </a:extLst>
          </p:cNvPr>
          <p:cNvSpPr>
            <a:spLocks noGrp="1"/>
          </p:cNvSpPr>
          <p:nvPr>
            <p:ph type="sldNum" sz="quarter" idx="11"/>
          </p:nvPr>
        </p:nvSpPr>
        <p:spPr/>
        <p:txBody>
          <a:bodyPr/>
          <a:lstStyle/>
          <a:p>
            <a:pPr>
              <a:defRPr/>
            </a:pPr>
            <a:fld id="{EEBEBE10-4629-0A4E-AB8C-161ABCEF83C8}" type="slidenum">
              <a:rPr lang="en-US" smtClean="0"/>
              <a:pPr>
                <a:defRPr/>
              </a:pPr>
              <a:t>26</a:t>
            </a:fld>
            <a:endParaRPr lang="en-US"/>
          </a:p>
        </p:txBody>
      </p:sp>
      <p:pic>
        <p:nvPicPr>
          <p:cNvPr id="5" name="Picture 4">
            <a:extLst>
              <a:ext uri="{FF2B5EF4-FFF2-40B4-BE49-F238E27FC236}">
                <a16:creationId xmlns:a16="http://schemas.microsoft.com/office/drawing/2014/main" id="{A7D3E275-035B-3645-AEA6-C49F69A4090C}"/>
              </a:ext>
            </a:extLst>
          </p:cNvPr>
          <p:cNvPicPr>
            <a:picLocks noChangeAspect="1"/>
          </p:cNvPicPr>
          <p:nvPr/>
        </p:nvPicPr>
        <p:blipFill>
          <a:blip r:embed="rId2"/>
          <a:stretch>
            <a:fillRect/>
          </a:stretch>
        </p:blipFill>
        <p:spPr>
          <a:xfrm>
            <a:off x="228600" y="758600"/>
            <a:ext cx="11178915" cy="5597750"/>
          </a:xfrm>
          <a:prstGeom prst="rect">
            <a:avLst/>
          </a:prstGeom>
        </p:spPr>
      </p:pic>
    </p:spTree>
    <p:extLst>
      <p:ext uri="{BB962C8B-B14F-4D97-AF65-F5344CB8AC3E}">
        <p14:creationId xmlns:p14="http://schemas.microsoft.com/office/powerpoint/2010/main" val="42677333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1CC2E-BA66-4BE8-AE21-9F05A9255C6A}"/>
              </a:ext>
            </a:extLst>
          </p:cNvPr>
          <p:cNvSpPr>
            <a:spLocks noGrp="1"/>
          </p:cNvSpPr>
          <p:nvPr>
            <p:ph type="title"/>
          </p:nvPr>
        </p:nvSpPr>
        <p:spPr/>
        <p:txBody>
          <a:bodyPr/>
          <a:lstStyle/>
          <a:p>
            <a:r>
              <a:rPr lang="en-US">
                <a:latin typeface="Proxima Nova Rg"/>
              </a:rPr>
              <a:t>Findings: Processes and Tools</a:t>
            </a:r>
            <a:endParaRPr lang="en-US"/>
          </a:p>
        </p:txBody>
      </p:sp>
      <p:sp>
        <p:nvSpPr>
          <p:cNvPr id="3" name="Date Placeholder 2">
            <a:extLst>
              <a:ext uri="{FF2B5EF4-FFF2-40B4-BE49-F238E27FC236}">
                <a16:creationId xmlns:a16="http://schemas.microsoft.com/office/drawing/2014/main" id="{72EA594A-BA60-4B56-AD97-0770963C8F1B}"/>
              </a:ext>
            </a:extLst>
          </p:cNvPr>
          <p:cNvSpPr>
            <a:spLocks noGrp="1"/>
          </p:cNvSpPr>
          <p:nvPr>
            <p:ph type="dt" sz="half" idx="10"/>
          </p:nvPr>
        </p:nvSpPr>
        <p:spPr/>
        <p:txBody>
          <a:bodyPr/>
          <a:lstStyle/>
          <a:p>
            <a:pPr>
              <a:defRPr/>
            </a:pPr>
            <a:fld id="{8CAFBEFC-60C0-304A-B511-96A6B1FC478F}" type="datetime1">
              <a:rPr lang="en-US"/>
              <a:pPr>
                <a:defRPr/>
              </a:pPr>
              <a:t>3/30/22</a:t>
            </a:fld>
            <a:endParaRPr lang="en-US"/>
          </a:p>
        </p:txBody>
      </p:sp>
      <p:sp>
        <p:nvSpPr>
          <p:cNvPr id="4" name="Slide Number Placeholder 3">
            <a:extLst>
              <a:ext uri="{FF2B5EF4-FFF2-40B4-BE49-F238E27FC236}">
                <a16:creationId xmlns:a16="http://schemas.microsoft.com/office/drawing/2014/main" id="{B8376A2D-62CD-40D0-BD48-E569CA118789}"/>
              </a:ext>
            </a:extLst>
          </p:cNvPr>
          <p:cNvSpPr>
            <a:spLocks noGrp="1"/>
          </p:cNvSpPr>
          <p:nvPr>
            <p:ph type="sldNum" sz="quarter" idx="11"/>
          </p:nvPr>
        </p:nvSpPr>
        <p:spPr/>
        <p:txBody>
          <a:bodyPr/>
          <a:lstStyle/>
          <a:p>
            <a:pPr>
              <a:defRPr/>
            </a:pPr>
            <a:fld id="{F9F86CF4-3851-0846-B59C-370E07A79778}" type="slidenum">
              <a:rPr lang="en-US"/>
              <a:pPr>
                <a:defRPr/>
              </a:pPr>
              <a:t>27</a:t>
            </a:fld>
            <a:endParaRPr lang="en-US"/>
          </a:p>
        </p:txBody>
      </p:sp>
    </p:spTree>
    <p:extLst>
      <p:ext uri="{BB962C8B-B14F-4D97-AF65-F5344CB8AC3E}">
        <p14:creationId xmlns:p14="http://schemas.microsoft.com/office/powerpoint/2010/main" val="4148569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F2FAB-8826-7840-8558-131AA7AB2747}"/>
              </a:ext>
            </a:extLst>
          </p:cNvPr>
          <p:cNvSpPr>
            <a:spLocks noGrp="1"/>
          </p:cNvSpPr>
          <p:nvPr>
            <p:ph type="title"/>
          </p:nvPr>
        </p:nvSpPr>
        <p:spPr/>
        <p:txBody>
          <a:bodyPr/>
          <a:lstStyle/>
          <a:p>
            <a:r>
              <a:rPr lang="en-US">
                <a:latin typeface="Proxima Nova Rg"/>
              </a:rPr>
              <a:t>Findings Summary: Processes and Tools</a:t>
            </a:r>
            <a:endParaRPr lang="en-US"/>
          </a:p>
        </p:txBody>
      </p:sp>
      <p:sp>
        <p:nvSpPr>
          <p:cNvPr id="3" name="Content Placeholder 2">
            <a:extLst>
              <a:ext uri="{FF2B5EF4-FFF2-40B4-BE49-F238E27FC236}">
                <a16:creationId xmlns:a16="http://schemas.microsoft.com/office/drawing/2014/main" id="{EA8C2A3B-7376-E542-9CF5-11FB49F69121}"/>
              </a:ext>
            </a:extLst>
          </p:cNvPr>
          <p:cNvSpPr>
            <a:spLocks noGrp="1"/>
          </p:cNvSpPr>
          <p:nvPr>
            <p:ph idx="1"/>
          </p:nvPr>
        </p:nvSpPr>
        <p:spPr/>
        <p:txBody>
          <a:bodyPr/>
          <a:lstStyle/>
          <a:p>
            <a:r>
              <a:rPr lang="en-US">
                <a:latin typeface="Proxima Nova Rg"/>
              </a:rPr>
              <a:t>Processes and tools tend to reinforce one another within work environments.</a:t>
            </a:r>
          </a:p>
          <a:p>
            <a:pPr lvl="1"/>
            <a:r>
              <a:rPr lang="en-US"/>
              <a:t>Processes describe specific steps to follow, tools dictate how steps are performed due to their design.</a:t>
            </a:r>
          </a:p>
          <a:p>
            <a:pPr lvl="1"/>
            <a:r>
              <a:rPr lang="en-US"/>
              <a:t>Tools may change if they make it difficult for users to follow a process, meaning steps for use change, which may provide disruptions to task performance.</a:t>
            </a:r>
          </a:p>
          <a:p>
            <a:pPr marL="457200" lvl="1" indent="0">
              <a:buNone/>
            </a:pPr>
            <a:endParaRPr lang="en-US">
              <a:latin typeface="Proxima Nova Rg"/>
            </a:endParaRPr>
          </a:p>
          <a:p>
            <a:pPr>
              <a:buFont typeface="Arial"/>
              <a:buChar char="•"/>
            </a:pPr>
            <a:r>
              <a:rPr lang="en-US">
                <a:latin typeface="Proxima Nova Rg"/>
              </a:rPr>
              <a:t>Processes tend to follow the same general steps across clients, though some clients might have specific tweaks to a process based on their fleet’s needs.</a:t>
            </a:r>
          </a:p>
          <a:p>
            <a:pPr marL="971550" lvl="1" indent="-285750">
              <a:buFont typeface="Arial"/>
              <a:buChar char="•"/>
            </a:pPr>
            <a:r>
              <a:rPr lang="en-US">
                <a:latin typeface="Proxima Nova Rg"/>
              </a:rPr>
              <a:t>Training, documentation, and experience helps AEs learn these unique processes.</a:t>
            </a:r>
          </a:p>
          <a:p>
            <a:pPr>
              <a:buFont typeface="Arial"/>
              <a:buChar char="•"/>
            </a:pPr>
            <a:endParaRPr lang="en-US"/>
          </a:p>
          <a:p>
            <a:pPr>
              <a:buFont typeface="Arial"/>
              <a:buChar char="•"/>
            </a:pPr>
            <a:r>
              <a:rPr lang="en-US">
                <a:latin typeface="Proxima Nova Rg"/>
              </a:rPr>
              <a:t>Wheels applications present a major opportunity for improvement as they often contributed to observed inefficiencies in task performance for AEs.</a:t>
            </a:r>
          </a:p>
          <a:p>
            <a:pPr marL="971550" lvl="1" indent="-285750">
              <a:buFont typeface="Arial"/>
              <a:buChar char="•"/>
            </a:pPr>
            <a:r>
              <a:rPr lang="en-US">
                <a:latin typeface="Proxima Nova Rg"/>
              </a:rPr>
              <a:t>Lack of collocated information and no integration between tools.</a:t>
            </a:r>
          </a:p>
          <a:p>
            <a:pPr marL="971550" lvl="1" indent="-285750">
              <a:buFont typeface="Arial"/>
              <a:buChar char="•"/>
            </a:pPr>
            <a:r>
              <a:rPr lang="en-US">
                <a:latin typeface="Proxima Nova Rg"/>
              </a:rPr>
              <a:t>Dated technology.</a:t>
            </a:r>
          </a:p>
          <a:p>
            <a:pPr marL="971550" lvl="1" indent="-285750">
              <a:buFont typeface="Arial"/>
              <a:buChar char="•"/>
            </a:pPr>
            <a:r>
              <a:rPr lang="en-US">
                <a:latin typeface="Proxima Nova Rg"/>
              </a:rPr>
              <a:t>Inefficient and inconsistent interactions.</a:t>
            </a:r>
          </a:p>
        </p:txBody>
      </p:sp>
      <p:sp>
        <p:nvSpPr>
          <p:cNvPr id="4" name="Date Placeholder 3">
            <a:extLst>
              <a:ext uri="{FF2B5EF4-FFF2-40B4-BE49-F238E27FC236}">
                <a16:creationId xmlns:a16="http://schemas.microsoft.com/office/drawing/2014/main" id="{4EB0C6CE-1862-A544-9218-9480492BC13D}"/>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74EDB4A3-02CD-BC42-BDD6-FCFA6C0B6EE3}"/>
              </a:ext>
            </a:extLst>
          </p:cNvPr>
          <p:cNvSpPr>
            <a:spLocks noGrp="1"/>
          </p:cNvSpPr>
          <p:nvPr>
            <p:ph type="sldNum" sz="quarter" idx="11"/>
          </p:nvPr>
        </p:nvSpPr>
        <p:spPr/>
        <p:txBody>
          <a:bodyPr/>
          <a:lstStyle/>
          <a:p>
            <a:pPr>
              <a:defRPr/>
            </a:pPr>
            <a:fld id="{C1345A0C-6F28-3E4C-B95F-85B47241162D}" type="slidenum">
              <a:rPr lang="en-US" smtClean="0"/>
              <a:pPr>
                <a:defRPr/>
              </a:pPr>
              <a:t>28</a:t>
            </a:fld>
            <a:endParaRPr lang="en-US"/>
          </a:p>
        </p:txBody>
      </p:sp>
    </p:spTree>
    <p:extLst>
      <p:ext uri="{BB962C8B-B14F-4D97-AF65-F5344CB8AC3E}">
        <p14:creationId xmlns:p14="http://schemas.microsoft.com/office/powerpoint/2010/main" val="10588767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F2FAB-8826-7840-8558-131AA7AB2747}"/>
              </a:ext>
            </a:extLst>
          </p:cNvPr>
          <p:cNvSpPr>
            <a:spLocks noGrp="1"/>
          </p:cNvSpPr>
          <p:nvPr>
            <p:ph type="title"/>
          </p:nvPr>
        </p:nvSpPr>
        <p:spPr/>
        <p:txBody>
          <a:bodyPr/>
          <a:lstStyle/>
          <a:p>
            <a:r>
              <a:rPr lang="en-US">
                <a:latin typeface="Proxima Nova Rg"/>
              </a:rPr>
              <a:t>Findings Summary: Processes and Tools</a:t>
            </a:r>
            <a:endParaRPr lang="en-US"/>
          </a:p>
        </p:txBody>
      </p:sp>
      <p:sp>
        <p:nvSpPr>
          <p:cNvPr id="3" name="Content Placeholder 2">
            <a:extLst>
              <a:ext uri="{FF2B5EF4-FFF2-40B4-BE49-F238E27FC236}">
                <a16:creationId xmlns:a16="http://schemas.microsoft.com/office/drawing/2014/main" id="{EA8C2A3B-7376-E542-9CF5-11FB49F69121}"/>
              </a:ext>
            </a:extLst>
          </p:cNvPr>
          <p:cNvSpPr>
            <a:spLocks noGrp="1"/>
          </p:cNvSpPr>
          <p:nvPr>
            <p:ph idx="1"/>
          </p:nvPr>
        </p:nvSpPr>
        <p:spPr/>
        <p:txBody>
          <a:bodyPr/>
          <a:lstStyle/>
          <a:p>
            <a:r>
              <a:rPr lang="en-US"/>
              <a:t>Lack of collocated information forces movement between applications so that users can copy and paste information to complete tasks.</a:t>
            </a:r>
          </a:p>
          <a:p>
            <a:pPr lvl="1"/>
            <a:r>
              <a:rPr lang="en-US"/>
              <a:t>Integration between tools would reduce some of this, but this does not exist currently.</a:t>
            </a:r>
          </a:p>
          <a:p>
            <a:pPr lvl="1"/>
            <a:r>
              <a:rPr lang="en-US"/>
              <a:t>Movement between applications can be physically cumbersome given that some AEs work on three screens. </a:t>
            </a:r>
          </a:p>
          <a:p>
            <a:pPr lvl="1"/>
            <a:endParaRPr lang="en-US"/>
          </a:p>
          <a:p>
            <a:pPr>
              <a:buFont typeface="Arial"/>
            </a:pPr>
            <a:r>
              <a:rPr lang="en-US" sz="1800">
                <a:latin typeface="Proxima Nova Rg"/>
              </a:rPr>
              <a:t>Inefficient interactions seem to be an issue for many of the Wheels apps in the study.</a:t>
            </a:r>
          </a:p>
          <a:p>
            <a:pPr marL="971550" lvl="1" indent="-285750">
              <a:buFont typeface="Arial"/>
            </a:pPr>
            <a:r>
              <a:rPr lang="en-US">
                <a:latin typeface="Proxima Nova Rg"/>
              </a:rPr>
              <a:t>Numbers of clicks to access information being the most observed issue.</a:t>
            </a:r>
          </a:p>
          <a:p>
            <a:pPr marL="971550" lvl="1" indent="-285750">
              <a:buFont typeface="Arial"/>
            </a:pPr>
            <a:r>
              <a:rPr lang="en-US">
                <a:latin typeface="Proxima Nova Rg"/>
              </a:rPr>
              <a:t>Inefficient interactions add time onto tasks.</a:t>
            </a:r>
          </a:p>
          <a:p>
            <a:pPr marL="971550" lvl="1" indent="-285750">
              <a:buFont typeface="Arial"/>
            </a:pPr>
            <a:endParaRPr lang="en-US"/>
          </a:p>
          <a:p>
            <a:pPr>
              <a:buFont typeface="Arial"/>
            </a:pPr>
            <a:r>
              <a:rPr lang="en-US" sz="1800">
                <a:latin typeface="Proxima Nova Rg"/>
              </a:rPr>
              <a:t>Participants pointed out FleetView has inconsistent interactions around client selection.</a:t>
            </a:r>
          </a:p>
          <a:p>
            <a:pPr marL="971550" lvl="1" indent="-285750">
              <a:buFont typeface="Arial"/>
            </a:pPr>
            <a:r>
              <a:rPr lang="en-US">
                <a:latin typeface="Proxima Nova Rg"/>
              </a:rPr>
              <a:t>AEs pointed out they can use some tools without being locked into a specific client, because the tool lets them swap clients. However, other tools require a client be selected before use.</a:t>
            </a:r>
          </a:p>
          <a:p>
            <a:pPr marL="971550" lvl="1" indent="-285750">
              <a:buFont typeface="Arial"/>
              <a:buChar char="•"/>
            </a:pPr>
            <a:endParaRPr lang="en-US"/>
          </a:p>
          <a:p>
            <a:pPr marL="514350">
              <a:buFont typeface="Arial"/>
              <a:buChar char="•"/>
            </a:pPr>
            <a:endParaRPr lang="en-US"/>
          </a:p>
          <a:p>
            <a:pPr lvl="1" indent="0">
              <a:buNone/>
            </a:pPr>
            <a:endParaRPr lang="en-US"/>
          </a:p>
          <a:p>
            <a:pPr marL="0" indent="0">
              <a:buNone/>
            </a:pPr>
            <a:endParaRPr lang="en-US"/>
          </a:p>
        </p:txBody>
      </p:sp>
      <p:sp>
        <p:nvSpPr>
          <p:cNvPr id="4" name="Date Placeholder 3">
            <a:extLst>
              <a:ext uri="{FF2B5EF4-FFF2-40B4-BE49-F238E27FC236}">
                <a16:creationId xmlns:a16="http://schemas.microsoft.com/office/drawing/2014/main" id="{4EB0C6CE-1862-A544-9218-9480492BC13D}"/>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74EDB4A3-02CD-BC42-BDD6-FCFA6C0B6EE3}"/>
              </a:ext>
            </a:extLst>
          </p:cNvPr>
          <p:cNvSpPr>
            <a:spLocks noGrp="1"/>
          </p:cNvSpPr>
          <p:nvPr>
            <p:ph type="sldNum" sz="quarter" idx="11"/>
          </p:nvPr>
        </p:nvSpPr>
        <p:spPr/>
        <p:txBody>
          <a:bodyPr/>
          <a:lstStyle/>
          <a:p>
            <a:pPr>
              <a:defRPr/>
            </a:pPr>
            <a:fld id="{C1345A0C-6F28-3E4C-B95F-85B47241162D}" type="slidenum">
              <a:rPr lang="en-US" smtClean="0"/>
              <a:pPr>
                <a:defRPr/>
              </a:pPr>
              <a:t>29</a:t>
            </a:fld>
            <a:endParaRPr lang="en-US"/>
          </a:p>
        </p:txBody>
      </p:sp>
    </p:spTree>
    <p:extLst>
      <p:ext uri="{BB962C8B-B14F-4D97-AF65-F5344CB8AC3E}">
        <p14:creationId xmlns:p14="http://schemas.microsoft.com/office/powerpoint/2010/main" val="1694725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8DE38-9F75-423D-957E-569775DA9E9A}"/>
              </a:ext>
            </a:extLst>
          </p:cNvPr>
          <p:cNvSpPr>
            <a:spLocks noGrp="1"/>
          </p:cNvSpPr>
          <p:nvPr>
            <p:ph type="title"/>
          </p:nvPr>
        </p:nvSpPr>
        <p:spPr/>
        <p:txBody>
          <a:bodyPr/>
          <a:lstStyle/>
          <a:p>
            <a:r>
              <a:rPr lang="en-US">
                <a:latin typeface="Proxima Nova Rg"/>
              </a:rPr>
              <a:t>Executive Summary</a:t>
            </a:r>
            <a:endParaRPr lang="en-US"/>
          </a:p>
        </p:txBody>
      </p:sp>
      <p:sp>
        <p:nvSpPr>
          <p:cNvPr id="3" name="Content Placeholder 2">
            <a:extLst>
              <a:ext uri="{FF2B5EF4-FFF2-40B4-BE49-F238E27FC236}">
                <a16:creationId xmlns:a16="http://schemas.microsoft.com/office/drawing/2014/main" id="{690B1B0C-0B63-45C4-8E2B-86332B99CD48}"/>
              </a:ext>
            </a:extLst>
          </p:cNvPr>
          <p:cNvSpPr>
            <a:spLocks noGrp="1"/>
          </p:cNvSpPr>
          <p:nvPr>
            <p:ph idx="1"/>
          </p:nvPr>
        </p:nvSpPr>
        <p:spPr/>
        <p:txBody>
          <a:bodyPr/>
          <a:lstStyle/>
          <a:p>
            <a:r>
              <a:rPr lang="en-US">
                <a:latin typeface="Proxima Nova Rg"/>
              </a:rPr>
              <a:t>Many aspects in an AEs work environment cannot be controlled directly by them, so they use specific strategies to control the flow of information around them and adjust to changes in their environment.</a:t>
            </a:r>
            <a:endParaRPr lang="en-US"/>
          </a:p>
          <a:p>
            <a:pPr lvl="1"/>
            <a:r>
              <a:rPr lang="en-US">
                <a:latin typeface="Proxima Nova Rg"/>
              </a:rPr>
              <a:t>Client-centric inbox organization.</a:t>
            </a:r>
          </a:p>
          <a:p>
            <a:pPr lvl="1"/>
            <a:r>
              <a:rPr lang="en-US">
                <a:latin typeface="Proxima Nova Rg"/>
              </a:rPr>
              <a:t>Limiting channels of communication available for non-clients.</a:t>
            </a:r>
          </a:p>
          <a:p>
            <a:pPr lvl="1"/>
            <a:r>
              <a:rPr lang="en-US">
                <a:latin typeface="Proxima Nova Rg"/>
              </a:rPr>
              <a:t>Set timeframes for reviewing particular types of information.</a:t>
            </a:r>
          </a:p>
          <a:p>
            <a:pPr lvl="1"/>
            <a:r>
              <a:rPr lang="en-US">
                <a:latin typeface="Proxima Nova Rg"/>
              </a:rPr>
              <a:t>Daily routines for performing types of tasks.</a:t>
            </a:r>
          </a:p>
          <a:p>
            <a:pPr lvl="1"/>
            <a:r>
              <a:rPr lang="en-US">
                <a:latin typeface="Proxima Nova Rg"/>
              </a:rPr>
              <a:t>Monitoring personal and team metrics via dashboards.</a:t>
            </a:r>
          </a:p>
          <a:p>
            <a:pPr lvl="1"/>
            <a:endParaRPr lang="en-US"/>
          </a:p>
          <a:p>
            <a:r>
              <a:rPr lang="en-US">
                <a:latin typeface="Proxima Nova Rg"/>
              </a:rPr>
              <a:t>Most factors contributing to an AE's high cognitive workload can be reduced by improvements to tools and processes.</a:t>
            </a:r>
            <a:endParaRPr lang="en-US"/>
          </a:p>
          <a:p>
            <a:pPr lvl="1"/>
            <a:r>
              <a:rPr lang="en-US">
                <a:latin typeface="Proxima Nova Rg"/>
              </a:rPr>
              <a:t>Some things, such as workload, vary according to clients, client load, and time of year.</a:t>
            </a:r>
            <a:endParaRPr lang="en-US"/>
          </a:p>
          <a:p>
            <a:pPr lvl="1"/>
            <a:endParaRPr lang="en-US">
              <a:latin typeface="Proxima Nova Rg"/>
            </a:endParaRPr>
          </a:p>
          <a:p>
            <a:r>
              <a:rPr lang="en-US">
                <a:latin typeface="Proxima Nova Rg"/>
              </a:rPr>
              <a:t>Tools suffer from 3 main issues:  </a:t>
            </a:r>
            <a:endParaRPr lang="en-US"/>
          </a:p>
          <a:p>
            <a:pPr lvl="1"/>
            <a:r>
              <a:rPr lang="en-US">
                <a:latin typeface="Proxima Nova Rg"/>
              </a:rPr>
              <a:t>Lack of information collocation.</a:t>
            </a:r>
            <a:endParaRPr lang="en-US"/>
          </a:p>
          <a:p>
            <a:pPr lvl="1"/>
            <a:r>
              <a:rPr lang="en-US">
                <a:latin typeface="Proxima Nova Rg"/>
              </a:rPr>
              <a:t>Performance.</a:t>
            </a:r>
            <a:endParaRPr lang="en-US"/>
          </a:p>
          <a:p>
            <a:pPr lvl="1"/>
            <a:r>
              <a:rPr lang="en-US">
                <a:latin typeface="Proxima Nova Rg"/>
              </a:rPr>
              <a:t>Inconsistent interactions.</a:t>
            </a:r>
            <a:endParaRPr lang="en-US"/>
          </a:p>
          <a:p>
            <a:pPr lvl="1"/>
            <a:endParaRPr lang="en-US"/>
          </a:p>
          <a:p>
            <a:pPr lvl="1"/>
            <a:endParaRPr lang="en-US"/>
          </a:p>
          <a:p>
            <a:endParaRPr lang="en-US"/>
          </a:p>
        </p:txBody>
      </p:sp>
      <p:sp>
        <p:nvSpPr>
          <p:cNvPr id="4" name="Date Placeholder 3">
            <a:extLst>
              <a:ext uri="{FF2B5EF4-FFF2-40B4-BE49-F238E27FC236}">
                <a16:creationId xmlns:a16="http://schemas.microsoft.com/office/drawing/2014/main" id="{62BC053A-7E98-4B76-BEC1-767AFEEBEE0F}"/>
              </a:ext>
            </a:extLst>
          </p:cNvPr>
          <p:cNvSpPr>
            <a:spLocks noGrp="1"/>
          </p:cNvSpPr>
          <p:nvPr>
            <p:ph type="dt" sz="half" idx="10"/>
          </p:nvPr>
        </p:nvSpPr>
        <p:spPr/>
        <p:txBody>
          <a:bodyPr/>
          <a:lstStyle/>
          <a:p>
            <a:pPr>
              <a:defRPr/>
            </a:pPr>
            <a:fld id="{48DC7F04-A10E-EE41-B210-74CC97140B01}" type="datetime1">
              <a:rPr lang="en-US"/>
              <a:pPr>
                <a:defRPr/>
              </a:pPr>
              <a:t>3/30/22</a:t>
            </a:fld>
            <a:endParaRPr lang="en-US"/>
          </a:p>
        </p:txBody>
      </p:sp>
      <p:sp>
        <p:nvSpPr>
          <p:cNvPr id="5" name="Slide Number Placeholder 4">
            <a:extLst>
              <a:ext uri="{FF2B5EF4-FFF2-40B4-BE49-F238E27FC236}">
                <a16:creationId xmlns:a16="http://schemas.microsoft.com/office/drawing/2014/main" id="{1C8743CA-3496-491F-8892-005993D9400B}"/>
              </a:ext>
            </a:extLst>
          </p:cNvPr>
          <p:cNvSpPr>
            <a:spLocks noGrp="1"/>
          </p:cNvSpPr>
          <p:nvPr>
            <p:ph type="sldNum" sz="quarter" idx="11"/>
          </p:nvPr>
        </p:nvSpPr>
        <p:spPr/>
        <p:txBody>
          <a:bodyPr/>
          <a:lstStyle/>
          <a:p>
            <a:pPr>
              <a:defRPr/>
            </a:pPr>
            <a:fld id="{C1345A0C-6F28-3E4C-B95F-85B47241162D}" type="slidenum">
              <a:rPr lang="en-US"/>
              <a:pPr>
                <a:defRPr/>
              </a:pPr>
              <a:t>3</a:t>
            </a:fld>
            <a:endParaRPr lang="en-US"/>
          </a:p>
        </p:txBody>
      </p:sp>
    </p:spTree>
    <p:extLst>
      <p:ext uri="{BB962C8B-B14F-4D97-AF65-F5344CB8AC3E}">
        <p14:creationId xmlns:p14="http://schemas.microsoft.com/office/powerpoint/2010/main" val="27247215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D495B-070C-4937-8794-D2B4F80359B2}"/>
              </a:ext>
            </a:extLst>
          </p:cNvPr>
          <p:cNvSpPr>
            <a:spLocks noGrp="1"/>
          </p:cNvSpPr>
          <p:nvPr>
            <p:ph type="title"/>
          </p:nvPr>
        </p:nvSpPr>
        <p:spPr/>
        <p:txBody>
          <a:bodyPr/>
          <a:lstStyle/>
          <a:p>
            <a:r>
              <a:rPr lang="en-US">
                <a:latin typeface="Proxima Nova Rg"/>
              </a:rPr>
              <a:t>Using Multiple Applications [4m 17s] </a:t>
            </a:r>
            <a:endParaRPr lang="en-US"/>
          </a:p>
        </p:txBody>
      </p:sp>
      <p:pic>
        <p:nvPicPr>
          <p:cNvPr id="6" name="Picture 6">
            <a:hlinkClick r:id="" action="ppaction://media"/>
            <a:extLst>
              <a:ext uri="{FF2B5EF4-FFF2-40B4-BE49-F238E27FC236}">
                <a16:creationId xmlns:a16="http://schemas.microsoft.com/office/drawing/2014/main" id="{020D42EE-EA64-4C10-878F-0FFDF404F881}"/>
              </a:ext>
            </a:extLst>
          </p:cNvPr>
          <p:cNvPicPr>
            <a:picLocks noGrp="1" noRot="1" noChangeAspect="1"/>
          </p:cNvPicPr>
          <p:nvPr>
            <p:ph idx="1"/>
            <a:videoFile r:link="rId1"/>
          </p:nvPr>
        </p:nvPicPr>
        <p:blipFill>
          <a:blip r:embed="rId3"/>
          <a:stretch>
            <a:fillRect/>
          </a:stretch>
        </p:blipFill>
        <p:spPr>
          <a:xfrm>
            <a:off x="2032000" y="1239838"/>
            <a:ext cx="8128000" cy="4572000"/>
          </a:xfrm>
        </p:spPr>
      </p:pic>
      <p:sp>
        <p:nvSpPr>
          <p:cNvPr id="4" name="Date Placeholder 3">
            <a:extLst>
              <a:ext uri="{FF2B5EF4-FFF2-40B4-BE49-F238E27FC236}">
                <a16:creationId xmlns:a16="http://schemas.microsoft.com/office/drawing/2014/main" id="{432169EB-BC29-44B5-B6DB-1EA0AAAFA183}"/>
              </a:ext>
            </a:extLst>
          </p:cNvPr>
          <p:cNvSpPr>
            <a:spLocks noGrp="1"/>
          </p:cNvSpPr>
          <p:nvPr>
            <p:ph type="dt" sz="half" idx="10"/>
          </p:nvPr>
        </p:nvSpPr>
        <p:spPr/>
        <p:txBody>
          <a:bodyPr/>
          <a:lstStyle/>
          <a:p>
            <a:pPr>
              <a:defRPr/>
            </a:pPr>
            <a:fld id="{48DC7F04-A10E-EE41-B210-74CC97140B01}" type="datetime1">
              <a:rPr lang="en-US"/>
              <a:pPr>
                <a:defRPr/>
              </a:pPr>
              <a:t>3/30/22</a:t>
            </a:fld>
            <a:endParaRPr lang="en-US"/>
          </a:p>
        </p:txBody>
      </p:sp>
      <p:sp>
        <p:nvSpPr>
          <p:cNvPr id="5" name="Slide Number Placeholder 4">
            <a:extLst>
              <a:ext uri="{FF2B5EF4-FFF2-40B4-BE49-F238E27FC236}">
                <a16:creationId xmlns:a16="http://schemas.microsoft.com/office/drawing/2014/main" id="{49DABAE0-EBED-4F47-8BB5-5E5A70C55A89}"/>
              </a:ext>
            </a:extLst>
          </p:cNvPr>
          <p:cNvSpPr>
            <a:spLocks noGrp="1"/>
          </p:cNvSpPr>
          <p:nvPr>
            <p:ph type="sldNum" sz="quarter" idx="11"/>
          </p:nvPr>
        </p:nvSpPr>
        <p:spPr/>
        <p:txBody>
          <a:bodyPr/>
          <a:lstStyle/>
          <a:p>
            <a:pPr>
              <a:defRPr/>
            </a:pPr>
            <a:fld id="{C1345A0C-6F28-3E4C-B95F-85B47241162D}" type="slidenum">
              <a:rPr lang="en-US"/>
              <a:pPr>
                <a:defRPr/>
              </a:pPr>
              <a:t>30</a:t>
            </a:fld>
            <a:endParaRPr lang="en-US"/>
          </a:p>
        </p:txBody>
      </p:sp>
    </p:spTree>
    <p:extLst>
      <p:ext uri="{BB962C8B-B14F-4D97-AF65-F5344CB8AC3E}">
        <p14:creationId xmlns:p14="http://schemas.microsoft.com/office/powerpoint/2010/main" val="6168008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F2FAB-8826-7840-8558-131AA7AB2747}"/>
              </a:ext>
            </a:extLst>
          </p:cNvPr>
          <p:cNvSpPr>
            <a:spLocks noGrp="1"/>
          </p:cNvSpPr>
          <p:nvPr>
            <p:ph type="title"/>
          </p:nvPr>
        </p:nvSpPr>
        <p:spPr/>
        <p:txBody>
          <a:bodyPr/>
          <a:lstStyle/>
          <a:p>
            <a:r>
              <a:rPr lang="en-US"/>
              <a:t>Findings Summary</a:t>
            </a:r>
          </a:p>
        </p:txBody>
      </p:sp>
      <p:sp>
        <p:nvSpPr>
          <p:cNvPr id="3" name="Content Placeholder 2">
            <a:extLst>
              <a:ext uri="{FF2B5EF4-FFF2-40B4-BE49-F238E27FC236}">
                <a16:creationId xmlns:a16="http://schemas.microsoft.com/office/drawing/2014/main" id="{EA8C2A3B-7376-E542-9CF5-11FB49F69121}"/>
              </a:ext>
            </a:extLst>
          </p:cNvPr>
          <p:cNvSpPr>
            <a:spLocks noGrp="1"/>
          </p:cNvSpPr>
          <p:nvPr>
            <p:ph idx="1"/>
          </p:nvPr>
        </p:nvSpPr>
        <p:spPr/>
        <p:txBody>
          <a:bodyPr/>
          <a:lstStyle/>
          <a:p>
            <a:r>
              <a:rPr lang="en-US">
                <a:latin typeface="Proxima Nova Rg"/>
              </a:rPr>
              <a:t>Application performance also impacts task performance.</a:t>
            </a:r>
            <a:endParaRPr lang="en-US"/>
          </a:p>
          <a:p>
            <a:pPr lvl="1"/>
            <a:r>
              <a:rPr lang="en-US">
                <a:latin typeface="Proxima Nova Rg"/>
              </a:rPr>
              <a:t>Example: DART reports can take up to 15 minutes to generate.</a:t>
            </a:r>
          </a:p>
          <a:p>
            <a:pPr lvl="1"/>
            <a:r>
              <a:rPr lang="en-US">
                <a:latin typeface="Proxima Nova Rg"/>
              </a:rPr>
              <a:t>AEs engage in task switching while they wait for reports to finish, creating accidental opportunities where tasks take longer to complete if they forget about the report. </a:t>
            </a:r>
            <a:endParaRPr lang="en-US"/>
          </a:p>
          <a:p>
            <a:endParaRPr lang="en-US"/>
          </a:p>
          <a:p>
            <a:pPr marL="0" indent="0">
              <a:buNone/>
            </a:pPr>
            <a:endParaRPr lang="en-US"/>
          </a:p>
        </p:txBody>
      </p:sp>
      <p:sp>
        <p:nvSpPr>
          <p:cNvPr id="4" name="Date Placeholder 3">
            <a:extLst>
              <a:ext uri="{FF2B5EF4-FFF2-40B4-BE49-F238E27FC236}">
                <a16:creationId xmlns:a16="http://schemas.microsoft.com/office/drawing/2014/main" id="{4EB0C6CE-1862-A544-9218-9480492BC13D}"/>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74EDB4A3-02CD-BC42-BDD6-FCFA6C0B6EE3}"/>
              </a:ext>
            </a:extLst>
          </p:cNvPr>
          <p:cNvSpPr>
            <a:spLocks noGrp="1"/>
          </p:cNvSpPr>
          <p:nvPr>
            <p:ph type="sldNum" sz="quarter" idx="11"/>
          </p:nvPr>
        </p:nvSpPr>
        <p:spPr/>
        <p:txBody>
          <a:bodyPr/>
          <a:lstStyle/>
          <a:p>
            <a:pPr>
              <a:defRPr/>
            </a:pPr>
            <a:fld id="{C1345A0C-6F28-3E4C-B95F-85B47241162D}" type="slidenum">
              <a:rPr lang="en-US" smtClean="0"/>
              <a:pPr>
                <a:defRPr/>
              </a:pPr>
              <a:t>31</a:t>
            </a:fld>
            <a:endParaRPr lang="en-US"/>
          </a:p>
        </p:txBody>
      </p:sp>
    </p:spTree>
    <p:extLst>
      <p:ext uri="{BB962C8B-B14F-4D97-AF65-F5344CB8AC3E}">
        <p14:creationId xmlns:p14="http://schemas.microsoft.com/office/powerpoint/2010/main" val="36257327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F2FAB-8826-7840-8558-131AA7AB2747}"/>
              </a:ext>
            </a:extLst>
          </p:cNvPr>
          <p:cNvSpPr>
            <a:spLocks noGrp="1"/>
          </p:cNvSpPr>
          <p:nvPr>
            <p:ph type="title"/>
          </p:nvPr>
        </p:nvSpPr>
        <p:spPr/>
        <p:txBody>
          <a:bodyPr/>
          <a:lstStyle/>
          <a:p>
            <a:r>
              <a:rPr lang="en-US">
                <a:latin typeface="Proxima Nova Rg"/>
              </a:rPr>
              <a:t>Performance: </a:t>
            </a:r>
            <a:r>
              <a:rPr lang="en-US" err="1">
                <a:latin typeface="Proxima Nova Rg"/>
              </a:rPr>
              <a:t>SalesForce</a:t>
            </a:r>
            <a:r>
              <a:rPr lang="en-US">
                <a:latin typeface="Proxima Nova Rg"/>
              </a:rPr>
              <a:t> Dashboard [Length: 34s]</a:t>
            </a:r>
            <a:endParaRPr lang="en-US"/>
          </a:p>
        </p:txBody>
      </p:sp>
      <p:sp>
        <p:nvSpPr>
          <p:cNvPr id="4" name="Date Placeholder 3">
            <a:extLst>
              <a:ext uri="{FF2B5EF4-FFF2-40B4-BE49-F238E27FC236}">
                <a16:creationId xmlns:a16="http://schemas.microsoft.com/office/drawing/2014/main" id="{4EB0C6CE-1862-A544-9218-9480492BC13D}"/>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74EDB4A3-02CD-BC42-BDD6-FCFA6C0B6EE3}"/>
              </a:ext>
            </a:extLst>
          </p:cNvPr>
          <p:cNvSpPr>
            <a:spLocks noGrp="1"/>
          </p:cNvSpPr>
          <p:nvPr>
            <p:ph type="sldNum" sz="quarter" idx="11"/>
          </p:nvPr>
        </p:nvSpPr>
        <p:spPr/>
        <p:txBody>
          <a:bodyPr/>
          <a:lstStyle/>
          <a:p>
            <a:pPr>
              <a:defRPr/>
            </a:pPr>
            <a:fld id="{C1345A0C-6F28-3E4C-B95F-85B47241162D}" type="slidenum">
              <a:rPr lang="en-US" smtClean="0"/>
              <a:pPr>
                <a:defRPr/>
              </a:pPr>
              <a:t>32</a:t>
            </a:fld>
            <a:endParaRPr lang="en-US"/>
          </a:p>
        </p:txBody>
      </p:sp>
      <p:pic>
        <p:nvPicPr>
          <p:cNvPr id="7" name="SF_Dashboard_LoadLength.mp4" descr="SF_Dashboard_LoadLength.mp4">
            <a:hlinkClick r:id="" action="ppaction://media"/>
            <a:extLst>
              <a:ext uri="{FF2B5EF4-FFF2-40B4-BE49-F238E27FC236}">
                <a16:creationId xmlns:a16="http://schemas.microsoft.com/office/drawing/2014/main" id="{7541C9A9-B909-B24B-941C-03793260A60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82713" y="874713"/>
            <a:ext cx="9426575" cy="5302250"/>
          </a:xfrm>
        </p:spPr>
      </p:pic>
    </p:spTree>
    <p:extLst>
      <p:ext uri="{BB962C8B-B14F-4D97-AF65-F5344CB8AC3E}">
        <p14:creationId xmlns:p14="http://schemas.microsoft.com/office/powerpoint/2010/main" val="4289928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91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AF0EC-DBE7-1146-B4F5-5B17A8ACD5D8}"/>
              </a:ext>
            </a:extLst>
          </p:cNvPr>
          <p:cNvSpPr>
            <a:spLocks noGrp="1"/>
          </p:cNvSpPr>
          <p:nvPr>
            <p:ph type="title"/>
          </p:nvPr>
        </p:nvSpPr>
        <p:spPr/>
        <p:txBody>
          <a:bodyPr/>
          <a:lstStyle/>
          <a:p>
            <a:r>
              <a:rPr lang="en-US"/>
              <a:t>Tools Identified During Sessions</a:t>
            </a:r>
          </a:p>
        </p:txBody>
      </p:sp>
      <p:sp>
        <p:nvSpPr>
          <p:cNvPr id="8" name="Text Placeholder 7">
            <a:extLst>
              <a:ext uri="{FF2B5EF4-FFF2-40B4-BE49-F238E27FC236}">
                <a16:creationId xmlns:a16="http://schemas.microsoft.com/office/drawing/2014/main" id="{B4B8879F-0A5B-004E-8D5B-3E25BD8FF1D2}"/>
              </a:ext>
            </a:extLst>
          </p:cNvPr>
          <p:cNvSpPr>
            <a:spLocks noGrp="1"/>
          </p:cNvSpPr>
          <p:nvPr>
            <p:ph type="body" idx="1"/>
          </p:nvPr>
        </p:nvSpPr>
        <p:spPr/>
        <p:txBody>
          <a:bodyPr/>
          <a:lstStyle/>
          <a:p>
            <a:r>
              <a:rPr lang="en-US"/>
              <a:t>Wheels Applications</a:t>
            </a:r>
          </a:p>
        </p:txBody>
      </p:sp>
      <p:sp>
        <p:nvSpPr>
          <p:cNvPr id="9" name="Content Placeholder 8">
            <a:extLst>
              <a:ext uri="{FF2B5EF4-FFF2-40B4-BE49-F238E27FC236}">
                <a16:creationId xmlns:a16="http://schemas.microsoft.com/office/drawing/2014/main" id="{947479F1-DF68-8041-A9B8-56F02C7CD5BE}"/>
              </a:ext>
            </a:extLst>
          </p:cNvPr>
          <p:cNvSpPr>
            <a:spLocks noGrp="1"/>
          </p:cNvSpPr>
          <p:nvPr>
            <p:ph sz="half" idx="2"/>
          </p:nvPr>
        </p:nvSpPr>
        <p:spPr/>
        <p:txBody>
          <a:bodyPr/>
          <a:lstStyle/>
          <a:p>
            <a:r>
              <a:rPr lang="en-US" err="1">
                <a:latin typeface="Proxima Nova Rg"/>
              </a:rPr>
              <a:t>FleetView</a:t>
            </a:r>
            <a:r>
              <a:rPr lang="en-US">
                <a:latin typeface="Proxima Nova Rg"/>
              </a:rPr>
              <a:t> (used by all participants)</a:t>
            </a:r>
          </a:p>
          <a:p>
            <a:r>
              <a:rPr lang="en-US">
                <a:latin typeface="Proxima Nova Rg"/>
              </a:rPr>
              <a:t>CSD (used by all participants)</a:t>
            </a:r>
          </a:p>
          <a:p>
            <a:r>
              <a:rPr lang="en-US">
                <a:latin typeface="Proxima Nova Rg"/>
              </a:rPr>
              <a:t>PARS</a:t>
            </a:r>
          </a:p>
          <a:p>
            <a:r>
              <a:rPr lang="en-US">
                <a:latin typeface="Proxima Nova Rg"/>
              </a:rPr>
              <a:t>TRAX</a:t>
            </a:r>
          </a:p>
        </p:txBody>
      </p:sp>
      <p:sp>
        <p:nvSpPr>
          <p:cNvPr id="10" name="Text Placeholder 9">
            <a:extLst>
              <a:ext uri="{FF2B5EF4-FFF2-40B4-BE49-F238E27FC236}">
                <a16:creationId xmlns:a16="http://schemas.microsoft.com/office/drawing/2014/main" id="{81F465BF-D705-E748-9744-C17D9064B503}"/>
              </a:ext>
            </a:extLst>
          </p:cNvPr>
          <p:cNvSpPr>
            <a:spLocks noGrp="1"/>
          </p:cNvSpPr>
          <p:nvPr>
            <p:ph type="body" sz="quarter" idx="3"/>
          </p:nvPr>
        </p:nvSpPr>
        <p:spPr/>
        <p:txBody>
          <a:bodyPr/>
          <a:lstStyle/>
          <a:p>
            <a:r>
              <a:rPr lang="en-US"/>
              <a:t>Other Applications</a:t>
            </a:r>
          </a:p>
        </p:txBody>
      </p:sp>
      <p:sp>
        <p:nvSpPr>
          <p:cNvPr id="11" name="Content Placeholder 10">
            <a:extLst>
              <a:ext uri="{FF2B5EF4-FFF2-40B4-BE49-F238E27FC236}">
                <a16:creationId xmlns:a16="http://schemas.microsoft.com/office/drawing/2014/main" id="{7297D65A-4085-C04D-BFD9-4CB6E096E8C1}"/>
              </a:ext>
            </a:extLst>
          </p:cNvPr>
          <p:cNvSpPr>
            <a:spLocks noGrp="1"/>
          </p:cNvSpPr>
          <p:nvPr>
            <p:ph sz="quarter" idx="4"/>
          </p:nvPr>
        </p:nvSpPr>
        <p:spPr/>
        <p:txBody>
          <a:bodyPr/>
          <a:lstStyle/>
          <a:p>
            <a:r>
              <a:rPr lang="en-US"/>
              <a:t>Outlook</a:t>
            </a:r>
          </a:p>
          <a:p>
            <a:r>
              <a:rPr lang="en-US"/>
              <a:t>Word</a:t>
            </a:r>
          </a:p>
          <a:p>
            <a:r>
              <a:rPr lang="en-US"/>
              <a:t>Excel</a:t>
            </a:r>
          </a:p>
          <a:p>
            <a:r>
              <a:rPr lang="en-US"/>
              <a:t>Teams</a:t>
            </a:r>
          </a:p>
          <a:p>
            <a:r>
              <a:rPr lang="en-US" err="1"/>
              <a:t>SalesForce</a:t>
            </a:r>
            <a:endParaRPr lang="en-US"/>
          </a:p>
          <a:p>
            <a:r>
              <a:rPr lang="en-US"/>
              <a:t>Lotus Notes</a:t>
            </a:r>
          </a:p>
          <a:p>
            <a:r>
              <a:rPr lang="en-US" err="1"/>
              <a:t>Acertus</a:t>
            </a:r>
            <a:endParaRPr lang="en-US"/>
          </a:p>
          <a:p>
            <a:r>
              <a:rPr lang="en-US"/>
              <a:t>Smart sheets</a:t>
            </a:r>
          </a:p>
          <a:p>
            <a:r>
              <a:rPr lang="en-US"/>
              <a:t>Call Management Application</a:t>
            </a:r>
          </a:p>
          <a:p>
            <a:r>
              <a:rPr lang="en-US"/>
              <a:t>Websites related to VIN searches, vehicle features</a:t>
            </a:r>
          </a:p>
        </p:txBody>
      </p:sp>
      <p:sp>
        <p:nvSpPr>
          <p:cNvPr id="4" name="Date Placeholder 3">
            <a:extLst>
              <a:ext uri="{FF2B5EF4-FFF2-40B4-BE49-F238E27FC236}">
                <a16:creationId xmlns:a16="http://schemas.microsoft.com/office/drawing/2014/main" id="{9ED73232-18B7-4F4E-A11D-9E2794C224F4}"/>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0E3BE949-9F34-1243-8F90-39C16D570C30}"/>
              </a:ext>
            </a:extLst>
          </p:cNvPr>
          <p:cNvSpPr>
            <a:spLocks noGrp="1"/>
          </p:cNvSpPr>
          <p:nvPr>
            <p:ph type="sldNum" sz="quarter" idx="11"/>
          </p:nvPr>
        </p:nvSpPr>
        <p:spPr/>
        <p:txBody>
          <a:bodyPr/>
          <a:lstStyle/>
          <a:p>
            <a:pPr>
              <a:defRPr/>
            </a:pPr>
            <a:fld id="{C1345A0C-6F28-3E4C-B95F-85B47241162D}" type="slidenum">
              <a:rPr lang="en-US" smtClean="0"/>
              <a:pPr>
                <a:defRPr/>
              </a:pPr>
              <a:t>33</a:t>
            </a:fld>
            <a:endParaRPr lang="en-US"/>
          </a:p>
        </p:txBody>
      </p:sp>
    </p:spTree>
    <p:extLst>
      <p:ext uri="{BB962C8B-B14F-4D97-AF65-F5344CB8AC3E}">
        <p14:creationId xmlns:p14="http://schemas.microsoft.com/office/powerpoint/2010/main" val="38247501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9C01A-75DB-4237-AF9E-6B916E7137B8}"/>
              </a:ext>
            </a:extLst>
          </p:cNvPr>
          <p:cNvSpPr>
            <a:spLocks noGrp="1"/>
          </p:cNvSpPr>
          <p:nvPr>
            <p:ph type="title"/>
          </p:nvPr>
        </p:nvSpPr>
        <p:spPr/>
        <p:txBody>
          <a:bodyPr/>
          <a:lstStyle/>
          <a:p>
            <a:r>
              <a:rPr lang="en-US">
                <a:latin typeface="Proxima Nova Rg"/>
              </a:rPr>
              <a:t>High Level Tool Usage Flow</a:t>
            </a:r>
          </a:p>
        </p:txBody>
      </p:sp>
      <p:pic>
        <p:nvPicPr>
          <p:cNvPr id="6" name="Picture 6" descr="Diagram&#10;&#10;Description automatically generated">
            <a:extLst>
              <a:ext uri="{FF2B5EF4-FFF2-40B4-BE49-F238E27FC236}">
                <a16:creationId xmlns:a16="http://schemas.microsoft.com/office/drawing/2014/main" id="{508B7DF6-18D0-445D-ABE4-E06896A190A9}"/>
              </a:ext>
            </a:extLst>
          </p:cNvPr>
          <p:cNvPicPr>
            <a:picLocks noGrp="1" noChangeAspect="1"/>
          </p:cNvPicPr>
          <p:nvPr>
            <p:ph idx="1"/>
          </p:nvPr>
        </p:nvPicPr>
        <p:blipFill>
          <a:blip r:embed="rId2"/>
          <a:stretch>
            <a:fillRect/>
          </a:stretch>
        </p:blipFill>
        <p:spPr>
          <a:xfrm>
            <a:off x="2479762" y="874643"/>
            <a:ext cx="7232477" cy="5302320"/>
          </a:xfrm>
        </p:spPr>
      </p:pic>
      <p:sp>
        <p:nvSpPr>
          <p:cNvPr id="4" name="Date Placeholder 3">
            <a:extLst>
              <a:ext uri="{FF2B5EF4-FFF2-40B4-BE49-F238E27FC236}">
                <a16:creationId xmlns:a16="http://schemas.microsoft.com/office/drawing/2014/main" id="{F4B56767-4177-4754-9287-AF52E6B2B863}"/>
              </a:ext>
            </a:extLst>
          </p:cNvPr>
          <p:cNvSpPr>
            <a:spLocks noGrp="1"/>
          </p:cNvSpPr>
          <p:nvPr>
            <p:ph type="dt" sz="half" idx="10"/>
          </p:nvPr>
        </p:nvSpPr>
        <p:spPr/>
        <p:txBody>
          <a:bodyPr/>
          <a:lstStyle/>
          <a:p>
            <a:pPr>
              <a:defRPr/>
            </a:pPr>
            <a:fld id="{48DC7F04-A10E-EE41-B210-74CC97140B01}" type="datetime1">
              <a:rPr lang="en-US"/>
              <a:pPr>
                <a:defRPr/>
              </a:pPr>
              <a:t>3/30/22</a:t>
            </a:fld>
            <a:endParaRPr lang="en-US"/>
          </a:p>
        </p:txBody>
      </p:sp>
      <p:sp>
        <p:nvSpPr>
          <p:cNvPr id="5" name="Slide Number Placeholder 4">
            <a:extLst>
              <a:ext uri="{FF2B5EF4-FFF2-40B4-BE49-F238E27FC236}">
                <a16:creationId xmlns:a16="http://schemas.microsoft.com/office/drawing/2014/main" id="{E9575B97-3115-4532-8D00-A53541805480}"/>
              </a:ext>
            </a:extLst>
          </p:cNvPr>
          <p:cNvSpPr>
            <a:spLocks noGrp="1"/>
          </p:cNvSpPr>
          <p:nvPr>
            <p:ph type="sldNum" sz="quarter" idx="11"/>
          </p:nvPr>
        </p:nvSpPr>
        <p:spPr/>
        <p:txBody>
          <a:bodyPr/>
          <a:lstStyle/>
          <a:p>
            <a:pPr>
              <a:defRPr/>
            </a:pPr>
            <a:fld id="{C1345A0C-6F28-3E4C-B95F-85B47241162D}" type="slidenum">
              <a:rPr lang="en-US"/>
              <a:pPr>
                <a:defRPr/>
              </a:pPr>
              <a:t>34</a:t>
            </a:fld>
            <a:endParaRPr lang="en-US"/>
          </a:p>
        </p:txBody>
      </p:sp>
    </p:spTree>
    <p:extLst>
      <p:ext uri="{BB962C8B-B14F-4D97-AF65-F5344CB8AC3E}">
        <p14:creationId xmlns:p14="http://schemas.microsoft.com/office/powerpoint/2010/main" val="16349440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a:extLst>
              <a:ext uri="{FF2B5EF4-FFF2-40B4-BE49-F238E27FC236}">
                <a16:creationId xmlns:a16="http://schemas.microsoft.com/office/drawing/2014/main" id="{49C936F3-D86A-7F47-95E7-1F234CB59119}"/>
              </a:ext>
            </a:extLst>
          </p:cNvPr>
          <p:cNvSpPr>
            <a:spLocks noGrp="1" noChangeArrowheads="1"/>
          </p:cNvSpPr>
          <p:nvPr>
            <p:ph type="title"/>
          </p:nvPr>
        </p:nvSpPr>
        <p:spPr/>
        <p:txBody>
          <a:bodyPr/>
          <a:lstStyle/>
          <a:p>
            <a:pPr eaLnBrk="1" hangingPunct="1"/>
            <a:r>
              <a:rPr lang="en-US" altLang="en-US"/>
              <a:t>Each Tool Offers Something AEs Like</a:t>
            </a:r>
          </a:p>
        </p:txBody>
      </p:sp>
      <p:sp>
        <p:nvSpPr>
          <p:cNvPr id="24578" name="Content Placeholder 2">
            <a:extLst>
              <a:ext uri="{FF2B5EF4-FFF2-40B4-BE49-F238E27FC236}">
                <a16:creationId xmlns:a16="http://schemas.microsoft.com/office/drawing/2014/main" id="{54656777-5F9C-A24E-A469-1498A01AD9E8}"/>
              </a:ext>
            </a:extLst>
          </p:cNvPr>
          <p:cNvSpPr>
            <a:spLocks noGrp="1" noChangeArrowheads="1"/>
          </p:cNvSpPr>
          <p:nvPr>
            <p:ph idx="1"/>
          </p:nvPr>
        </p:nvSpPr>
        <p:spPr/>
        <p:txBody>
          <a:bodyPr/>
          <a:lstStyle/>
          <a:p>
            <a:pPr eaLnBrk="1" hangingPunct="1"/>
            <a:r>
              <a:rPr lang="en-US" altLang="en-US" err="1">
                <a:latin typeface="Proxima Nova Rg"/>
              </a:rPr>
              <a:t>FleetView</a:t>
            </a:r>
            <a:r>
              <a:rPr lang="en-US" altLang="en-US">
                <a:latin typeface="Proxima Nova Rg"/>
              </a:rPr>
              <a:t> presents a polished ‘prettier’ view than older applications.</a:t>
            </a:r>
          </a:p>
          <a:p>
            <a:pPr lvl="1"/>
            <a:endParaRPr lang="en-US" altLang="en-US"/>
          </a:p>
          <a:p>
            <a:r>
              <a:rPr lang="en-US" altLang="en-US">
                <a:latin typeface="Proxima Nova Rg"/>
              </a:rPr>
              <a:t>All participants rated </a:t>
            </a:r>
            <a:r>
              <a:rPr lang="en-US" altLang="en-US" err="1">
                <a:latin typeface="Proxima Nova Rg"/>
              </a:rPr>
              <a:t>FleetView</a:t>
            </a:r>
            <a:r>
              <a:rPr lang="en-US" altLang="en-US">
                <a:latin typeface="Proxima Nova Rg"/>
              </a:rPr>
              <a:t> along the dimensions of helpfulness, quality of information, and ease of use.</a:t>
            </a:r>
            <a:endParaRPr lang="en-US" altLang="en-US"/>
          </a:p>
          <a:p>
            <a:pPr lvl="1"/>
            <a:r>
              <a:rPr lang="en-US">
                <a:latin typeface="Proxima Nova Rg"/>
              </a:rPr>
              <a:t>Helpfulness ratings ranged from 3 (somewhat helpful) to 5 (very helpful).</a:t>
            </a:r>
          </a:p>
          <a:p>
            <a:pPr lvl="1"/>
            <a:r>
              <a:rPr lang="en-US">
                <a:latin typeface="Proxima Nova Rg"/>
              </a:rPr>
              <a:t>Quality of information ratings ranged from 3 (neither high nor low quality) to 5 (very high quality).</a:t>
            </a:r>
          </a:p>
          <a:p>
            <a:pPr lvl="1"/>
            <a:r>
              <a:rPr lang="en-US">
                <a:latin typeface="Proxima Nova Rg"/>
              </a:rPr>
              <a:t>Ease of Use ratings ranged from 4 (easy) to 5 (very easy).</a:t>
            </a:r>
          </a:p>
          <a:p>
            <a:endParaRPr lang="en-US" altLang="en-US"/>
          </a:p>
          <a:p>
            <a:pPr eaLnBrk="1" hangingPunct="1"/>
            <a:r>
              <a:rPr lang="en-US" altLang="en-US">
                <a:latin typeface="Proxima Nova Rg"/>
              </a:rPr>
              <a:t>CSD contains a messages field that AEs find useful.</a:t>
            </a:r>
          </a:p>
          <a:p>
            <a:pPr lvl="1"/>
            <a:r>
              <a:rPr lang="en-US" altLang="en-US">
                <a:latin typeface="Proxima Nova Rg"/>
              </a:rPr>
              <a:t>Some AEs think finding information in CSD is more straightforward than finding information in </a:t>
            </a:r>
            <a:r>
              <a:rPr lang="en-US" altLang="en-US" err="1">
                <a:latin typeface="Proxima Nova Rg"/>
              </a:rPr>
              <a:t>FleetView</a:t>
            </a:r>
            <a:r>
              <a:rPr lang="en-US" altLang="en-US">
                <a:latin typeface="Proxima Nova Rg"/>
              </a:rPr>
              <a:t>, due to not having to select a client first.</a:t>
            </a:r>
          </a:p>
          <a:p>
            <a:pPr marL="457200" lvl="1" indent="0">
              <a:buNone/>
            </a:pPr>
            <a:endParaRPr lang="en-US" altLang="en-US">
              <a:latin typeface="Proxima Nova Rg"/>
            </a:endParaRPr>
          </a:p>
          <a:p>
            <a:r>
              <a:rPr lang="en-US" altLang="en-US">
                <a:latin typeface="Proxima Nova Rg"/>
              </a:rPr>
              <a:t>All participants rated CSD along the dimensions of helpfulness, quality of information, and ease of use.</a:t>
            </a:r>
          </a:p>
          <a:p>
            <a:pPr lvl="1"/>
            <a:r>
              <a:rPr lang="en-US" altLang="en-US">
                <a:latin typeface="Proxima Nova Rg"/>
              </a:rPr>
              <a:t>Helpfulness ratings ranged from </a:t>
            </a:r>
            <a:r>
              <a:rPr lang="en-US">
                <a:latin typeface="Proxima Nova Rg"/>
              </a:rPr>
              <a:t>3 (somewhat helpful) to 5 (very helpful).</a:t>
            </a:r>
          </a:p>
          <a:p>
            <a:pPr lvl="1"/>
            <a:r>
              <a:rPr lang="en-US" altLang="en-US">
                <a:latin typeface="Proxima Nova Rg"/>
              </a:rPr>
              <a:t>Quality of information ratings ranged from </a:t>
            </a:r>
            <a:r>
              <a:rPr lang="en-US">
                <a:latin typeface="Proxima Nova Rg"/>
              </a:rPr>
              <a:t>3 (neither high nor low quality) to 5 (very high quality).</a:t>
            </a:r>
          </a:p>
          <a:p>
            <a:pPr lvl="1"/>
            <a:r>
              <a:rPr lang="en-US" altLang="en-US">
                <a:latin typeface="Proxima Nova Rg"/>
              </a:rPr>
              <a:t>Ease of use ratings ranged from 3 (neither easy nor difficult) to 5 (very easy).</a:t>
            </a:r>
            <a:endParaRPr lang="en-US" altLang="en-US"/>
          </a:p>
          <a:p>
            <a:pPr lvl="1"/>
            <a:endParaRPr lang="en-US" altLang="en-US"/>
          </a:p>
          <a:p>
            <a:pPr lvl="1"/>
            <a:endParaRPr lang="en-US" altLang="en-US"/>
          </a:p>
        </p:txBody>
      </p:sp>
      <p:sp>
        <p:nvSpPr>
          <p:cNvPr id="4" name="Date Placeholder 3">
            <a:extLst>
              <a:ext uri="{FF2B5EF4-FFF2-40B4-BE49-F238E27FC236}">
                <a16:creationId xmlns:a16="http://schemas.microsoft.com/office/drawing/2014/main" id="{11C313C2-B2FF-424A-A559-29953456A853}"/>
              </a:ext>
            </a:extLst>
          </p:cNvPr>
          <p:cNvSpPr>
            <a:spLocks noGrp="1"/>
          </p:cNvSpPr>
          <p:nvPr>
            <p:ph type="dt" sz="quarter" idx="10"/>
          </p:nvPr>
        </p:nvSpPr>
        <p:spPr/>
        <p:txBody>
          <a:bodyPr/>
          <a:lstStyle/>
          <a:p>
            <a:pPr>
              <a:defRPr/>
            </a:pPr>
            <a:fld id="{0DC338AE-E6C7-7647-A7E1-A407FD0B8BE6}" type="datetime1">
              <a:rPr lang="en-US"/>
              <a:pPr>
                <a:defRPr/>
              </a:pPr>
              <a:t>3/30/22</a:t>
            </a:fld>
            <a:endParaRPr lang="en-US"/>
          </a:p>
        </p:txBody>
      </p:sp>
      <p:sp>
        <p:nvSpPr>
          <p:cNvPr id="6" name="Slide Number Placeholder 5">
            <a:extLst>
              <a:ext uri="{FF2B5EF4-FFF2-40B4-BE49-F238E27FC236}">
                <a16:creationId xmlns:a16="http://schemas.microsoft.com/office/drawing/2014/main" id="{FE15D42E-CE91-9246-B762-59BDA1D2D388}"/>
              </a:ext>
            </a:extLst>
          </p:cNvPr>
          <p:cNvSpPr>
            <a:spLocks noGrp="1"/>
          </p:cNvSpPr>
          <p:nvPr>
            <p:ph type="sldNum" sz="quarter" idx="11"/>
          </p:nvPr>
        </p:nvSpPr>
        <p:spPr/>
        <p:txBody>
          <a:bodyPr/>
          <a:lstStyle/>
          <a:p>
            <a:pPr>
              <a:defRPr/>
            </a:pPr>
            <a:fld id="{1780803C-097D-2141-89B8-A8A39314B5D1}" type="slidenum">
              <a:rPr lang="en-US"/>
              <a:pPr>
                <a:defRPr/>
              </a:pPr>
              <a:t>35</a:t>
            </a:fld>
            <a:endParaRPr lang="en-US"/>
          </a:p>
        </p:txBody>
      </p:sp>
    </p:spTree>
    <p:extLst>
      <p:ext uri="{BB962C8B-B14F-4D97-AF65-F5344CB8AC3E}">
        <p14:creationId xmlns:p14="http://schemas.microsoft.com/office/powerpoint/2010/main" val="26104778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a:extLst>
              <a:ext uri="{FF2B5EF4-FFF2-40B4-BE49-F238E27FC236}">
                <a16:creationId xmlns:a16="http://schemas.microsoft.com/office/drawing/2014/main" id="{49C936F3-D86A-7F47-95E7-1F234CB59119}"/>
              </a:ext>
            </a:extLst>
          </p:cNvPr>
          <p:cNvSpPr>
            <a:spLocks noGrp="1" noChangeArrowheads="1"/>
          </p:cNvSpPr>
          <p:nvPr>
            <p:ph type="title"/>
          </p:nvPr>
        </p:nvSpPr>
        <p:spPr/>
        <p:txBody>
          <a:bodyPr/>
          <a:lstStyle/>
          <a:p>
            <a:pPr eaLnBrk="1" hangingPunct="1"/>
            <a:r>
              <a:rPr lang="en-US" altLang="en-US"/>
              <a:t>Each Tool Offers Something AEs Like</a:t>
            </a:r>
          </a:p>
        </p:txBody>
      </p:sp>
      <p:sp>
        <p:nvSpPr>
          <p:cNvPr id="24578" name="Content Placeholder 2">
            <a:extLst>
              <a:ext uri="{FF2B5EF4-FFF2-40B4-BE49-F238E27FC236}">
                <a16:creationId xmlns:a16="http://schemas.microsoft.com/office/drawing/2014/main" id="{54656777-5F9C-A24E-A469-1498A01AD9E8}"/>
              </a:ext>
            </a:extLst>
          </p:cNvPr>
          <p:cNvSpPr>
            <a:spLocks noGrp="1" noChangeArrowheads="1"/>
          </p:cNvSpPr>
          <p:nvPr>
            <p:ph idx="1"/>
          </p:nvPr>
        </p:nvSpPr>
        <p:spPr/>
        <p:txBody>
          <a:bodyPr/>
          <a:lstStyle/>
          <a:p>
            <a:r>
              <a:rPr lang="en-US">
                <a:latin typeface="Proxima Nova Rg"/>
              </a:rPr>
              <a:t>TRAX is very helpful for the registration details it provides.</a:t>
            </a:r>
          </a:p>
          <a:p>
            <a:endParaRPr lang="en-US">
              <a:latin typeface="Proxima Nova Rg"/>
            </a:endParaRPr>
          </a:p>
          <a:p>
            <a:r>
              <a:rPr lang="en-US">
                <a:latin typeface="Proxima Nova Rg"/>
              </a:rPr>
              <a:t>One participant rated TRAX for helpfulness, quality of information, and ease of use.</a:t>
            </a:r>
            <a:endParaRPr lang="en-US"/>
          </a:p>
          <a:p>
            <a:pPr lvl="1"/>
            <a:r>
              <a:rPr lang="en-US">
                <a:latin typeface="Proxima Nova Rg"/>
              </a:rPr>
              <a:t>For each dimension, TRAX received a 5.</a:t>
            </a:r>
          </a:p>
          <a:p>
            <a:pPr lvl="1"/>
            <a:endParaRPr lang="en-US">
              <a:latin typeface="Proxima Nova Rg"/>
            </a:endParaRPr>
          </a:p>
          <a:p>
            <a:r>
              <a:rPr lang="en-US">
                <a:latin typeface="Proxima Nova Rg"/>
              </a:rPr>
              <a:t>Three participants rated PARS for helpfulness, quality of information, and ease of use.</a:t>
            </a:r>
          </a:p>
          <a:p>
            <a:pPr lvl="1"/>
            <a:r>
              <a:rPr lang="en-US">
                <a:latin typeface="Proxima Nova Rg"/>
              </a:rPr>
              <a:t>Helpfulness ratings ranged from</a:t>
            </a:r>
          </a:p>
          <a:p>
            <a:pPr lvl="1"/>
            <a:r>
              <a:rPr lang="en-US">
                <a:latin typeface="Proxima Nova Rg"/>
              </a:rPr>
              <a:t>Quality of information ratings ranged from</a:t>
            </a:r>
          </a:p>
          <a:p>
            <a:pPr lvl="1"/>
            <a:r>
              <a:rPr lang="en-US">
                <a:latin typeface="Proxima Nova Rg"/>
              </a:rPr>
              <a:t>Ease of use ratings ranged from</a:t>
            </a:r>
          </a:p>
          <a:p>
            <a:pPr marL="457200" lvl="1" indent="0">
              <a:buNone/>
            </a:pPr>
            <a:endParaRPr lang="en-US">
              <a:latin typeface="Proxima Nova Rg"/>
            </a:endParaRPr>
          </a:p>
          <a:p>
            <a:r>
              <a:rPr lang="en-US" altLang="en-US" err="1">
                <a:latin typeface="Proxima Nova Rg"/>
              </a:rPr>
              <a:t>SalesForce</a:t>
            </a:r>
            <a:r>
              <a:rPr lang="en-US" altLang="en-US">
                <a:latin typeface="Proxima Nova Rg"/>
              </a:rPr>
              <a:t> offers multiple features that help AEs: </a:t>
            </a:r>
            <a:endParaRPr lang="en-US"/>
          </a:p>
          <a:p>
            <a:pPr lvl="1"/>
            <a:r>
              <a:rPr lang="en-US" altLang="en-US">
                <a:latin typeface="Proxima Nova Rg"/>
              </a:rPr>
              <a:t>It automatically receives emails and create cases from them. </a:t>
            </a:r>
            <a:endParaRPr lang="en-US" altLang="en-US"/>
          </a:p>
          <a:p>
            <a:pPr lvl="1"/>
            <a:r>
              <a:rPr lang="en-US" altLang="en-US">
                <a:latin typeface="Proxima Nova Rg"/>
              </a:rPr>
              <a:t>AEs can track their progress and their teams’ progress. </a:t>
            </a:r>
            <a:endParaRPr lang="en-US" altLang="en-US"/>
          </a:p>
          <a:p>
            <a:pPr lvl="1"/>
            <a:r>
              <a:rPr lang="en-US" altLang="en-US">
                <a:latin typeface="Proxima Nova Rg"/>
              </a:rPr>
              <a:t>AEs can view client activity.</a:t>
            </a:r>
          </a:p>
          <a:p>
            <a:pPr lvl="1"/>
            <a:endParaRPr lang="en-US" altLang="en-US"/>
          </a:p>
          <a:p>
            <a:endParaRPr lang="en-US" altLang="en-US"/>
          </a:p>
        </p:txBody>
      </p:sp>
      <p:sp>
        <p:nvSpPr>
          <p:cNvPr id="4" name="Date Placeholder 3">
            <a:extLst>
              <a:ext uri="{FF2B5EF4-FFF2-40B4-BE49-F238E27FC236}">
                <a16:creationId xmlns:a16="http://schemas.microsoft.com/office/drawing/2014/main" id="{11C313C2-B2FF-424A-A559-29953456A853}"/>
              </a:ext>
            </a:extLst>
          </p:cNvPr>
          <p:cNvSpPr>
            <a:spLocks noGrp="1"/>
          </p:cNvSpPr>
          <p:nvPr>
            <p:ph type="dt" sz="quarter" idx="10"/>
          </p:nvPr>
        </p:nvSpPr>
        <p:spPr/>
        <p:txBody>
          <a:bodyPr/>
          <a:lstStyle/>
          <a:p>
            <a:pPr>
              <a:defRPr/>
            </a:pPr>
            <a:fld id="{0DC338AE-E6C7-7647-A7E1-A407FD0B8BE6}" type="datetime1">
              <a:rPr lang="en-US"/>
              <a:pPr>
                <a:defRPr/>
              </a:pPr>
              <a:t>3/30/22</a:t>
            </a:fld>
            <a:endParaRPr lang="en-US"/>
          </a:p>
        </p:txBody>
      </p:sp>
      <p:sp>
        <p:nvSpPr>
          <p:cNvPr id="6" name="Slide Number Placeholder 5">
            <a:extLst>
              <a:ext uri="{FF2B5EF4-FFF2-40B4-BE49-F238E27FC236}">
                <a16:creationId xmlns:a16="http://schemas.microsoft.com/office/drawing/2014/main" id="{FE15D42E-CE91-9246-B762-59BDA1D2D388}"/>
              </a:ext>
            </a:extLst>
          </p:cNvPr>
          <p:cNvSpPr>
            <a:spLocks noGrp="1"/>
          </p:cNvSpPr>
          <p:nvPr>
            <p:ph type="sldNum" sz="quarter" idx="11"/>
          </p:nvPr>
        </p:nvSpPr>
        <p:spPr/>
        <p:txBody>
          <a:bodyPr/>
          <a:lstStyle/>
          <a:p>
            <a:pPr>
              <a:defRPr/>
            </a:pPr>
            <a:fld id="{1780803C-097D-2141-89B8-A8A39314B5D1}" type="slidenum">
              <a:rPr lang="en-US"/>
              <a:pPr>
                <a:defRPr/>
              </a:pPr>
              <a:t>36</a:t>
            </a:fld>
            <a:endParaRPr lang="en-US"/>
          </a:p>
        </p:txBody>
      </p:sp>
    </p:spTree>
    <p:extLst>
      <p:ext uri="{BB962C8B-B14F-4D97-AF65-F5344CB8AC3E}">
        <p14:creationId xmlns:p14="http://schemas.microsoft.com/office/powerpoint/2010/main" val="22754474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a:extLst>
              <a:ext uri="{FF2B5EF4-FFF2-40B4-BE49-F238E27FC236}">
                <a16:creationId xmlns:a16="http://schemas.microsoft.com/office/drawing/2014/main" id="{49C936F3-D86A-7F47-95E7-1F234CB59119}"/>
              </a:ext>
            </a:extLst>
          </p:cNvPr>
          <p:cNvSpPr>
            <a:spLocks noGrp="1" noChangeArrowheads="1"/>
          </p:cNvSpPr>
          <p:nvPr>
            <p:ph type="title"/>
          </p:nvPr>
        </p:nvSpPr>
        <p:spPr/>
        <p:txBody>
          <a:bodyPr/>
          <a:lstStyle/>
          <a:p>
            <a:pPr eaLnBrk="1" hangingPunct="1"/>
            <a:r>
              <a:rPr lang="en-US" altLang="en-US"/>
              <a:t>Opportunities for Better AE Support from </a:t>
            </a:r>
            <a:r>
              <a:rPr lang="en-US" altLang="en-US" err="1"/>
              <a:t>SalesForce</a:t>
            </a:r>
            <a:endParaRPr lang="en-US" altLang="en-US"/>
          </a:p>
        </p:txBody>
      </p:sp>
      <p:sp>
        <p:nvSpPr>
          <p:cNvPr id="24578" name="Content Placeholder 2">
            <a:extLst>
              <a:ext uri="{FF2B5EF4-FFF2-40B4-BE49-F238E27FC236}">
                <a16:creationId xmlns:a16="http://schemas.microsoft.com/office/drawing/2014/main" id="{54656777-5F9C-A24E-A469-1498A01AD9E8}"/>
              </a:ext>
            </a:extLst>
          </p:cNvPr>
          <p:cNvSpPr>
            <a:spLocks noGrp="1" noChangeArrowheads="1"/>
          </p:cNvSpPr>
          <p:nvPr>
            <p:ph idx="1"/>
          </p:nvPr>
        </p:nvSpPr>
        <p:spPr/>
        <p:txBody>
          <a:bodyPr/>
          <a:lstStyle/>
          <a:p>
            <a:pPr eaLnBrk="1" hangingPunct="1"/>
            <a:r>
              <a:rPr lang="en-US" altLang="en-US">
                <a:latin typeface="Proxima Nova Rg"/>
              </a:rPr>
              <a:t>Emails that become </a:t>
            </a:r>
            <a:r>
              <a:rPr lang="en-US" altLang="en-US" err="1">
                <a:latin typeface="Proxima Nova Rg"/>
              </a:rPr>
              <a:t>SalesForce</a:t>
            </a:r>
            <a:r>
              <a:rPr lang="en-US" altLang="en-US">
                <a:latin typeface="Proxima Nova Rg"/>
              </a:rPr>
              <a:t> cases do not always get assigned to the correct AE.</a:t>
            </a:r>
          </a:p>
          <a:p>
            <a:pPr lvl="1"/>
            <a:r>
              <a:rPr lang="en-US" altLang="en-US">
                <a:latin typeface="Proxima Nova Rg"/>
              </a:rPr>
              <a:t>If the case does not get assigned to the AE, then they don’t get credit for it even if they work on it.</a:t>
            </a:r>
          </a:p>
          <a:p>
            <a:pPr lvl="1"/>
            <a:endParaRPr lang="en-US" altLang="en-US"/>
          </a:p>
          <a:p>
            <a:r>
              <a:rPr lang="en-US" altLang="en-US" err="1">
                <a:latin typeface="Proxima Nova Rg"/>
              </a:rPr>
              <a:t>SalesForce</a:t>
            </a:r>
            <a:r>
              <a:rPr lang="en-US" altLang="en-US">
                <a:latin typeface="Proxima Nova Rg"/>
              </a:rPr>
              <a:t> still require AEs to manually categorize cases.</a:t>
            </a:r>
          </a:p>
          <a:p>
            <a:pPr lvl="1"/>
            <a:r>
              <a:rPr lang="en-US" altLang="en-US">
                <a:latin typeface="Proxima Nova Rg"/>
              </a:rPr>
              <a:t>Request categorization impacts ECD, so AEs try to pick categories that give reasonable ECDs.</a:t>
            </a:r>
          </a:p>
          <a:p>
            <a:pPr marL="457200" lvl="1" indent="0">
              <a:buNone/>
            </a:pPr>
            <a:endParaRPr lang="en-US" altLang="en-US">
              <a:latin typeface="Proxima Nova Rg"/>
            </a:endParaRPr>
          </a:p>
          <a:p>
            <a:r>
              <a:rPr lang="en-US" altLang="en-US" err="1">
                <a:latin typeface="Proxima Nova Rg"/>
              </a:rPr>
              <a:t>SalesForce</a:t>
            </a:r>
            <a:r>
              <a:rPr lang="en-US" altLang="en-US">
                <a:latin typeface="Proxima Nova Rg"/>
              </a:rPr>
              <a:t> will re-open closed cases if a ‘thank you’ email is sent.</a:t>
            </a:r>
            <a:endParaRPr lang="en-US">
              <a:latin typeface="Proxima Nova Rg"/>
            </a:endParaRPr>
          </a:p>
          <a:p>
            <a:pPr lvl="1"/>
            <a:r>
              <a:rPr lang="en-US" altLang="en-US">
                <a:latin typeface="Proxima Nova Rg"/>
              </a:rPr>
              <a:t>As of 2 Oct, AEs appear to have an option to control automatic case creation.</a:t>
            </a:r>
          </a:p>
          <a:p>
            <a:pPr eaLnBrk="1" hangingPunct="1"/>
            <a:endParaRPr lang="en-US" altLang="en-US"/>
          </a:p>
          <a:p>
            <a:pPr eaLnBrk="1" hangingPunct="1"/>
            <a:r>
              <a:rPr lang="en-US" altLang="en-US"/>
              <a:t>‘Search for Vehicles’ section lacks a Plate Number search field.</a:t>
            </a:r>
          </a:p>
          <a:p>
            <a:pPr lvl="1"/>
            <a:r>
              <a:rPr lang="en-US" altLang="en-US"/>
              <a:t>AEs search in a different application, such as CSD, when dealing with this information.</a:t>
            </a:r>
          </a:p>
          <a:p>
            <a:pPr lvl="1"/>
            <a:endParaRPr lang="en-US" altLang="en-US"/>
          </a:p>
          <a:p>
            <a:r>
              <a:rPr lang="en-US" altLang="en-US"/>
              <a:t>Large dropdowns could be improved by including type ahead functionality.</a:t>
            </a:r>
          </a:p>
          <a:p>
            <a:pPr lvl="1"/>
            <a:r>
              <a:rPr lang="en-US" altLang="en-US"/>
              <a:t>Example: Request Category</a:t>
            </a:r>
          </a:p>
          <a:p>
            <a:pPr eaLnBrk="1" hangingPunct="1"/>
            <a:endParaRPr lang="en-US" altLang="en-US"/>
          </a:p>
          <a:p>
            <a:pPr eaLnBrk="1" hangingPunct="1"/>
            <a:endParaRPr lang="en-US" altLang="en-US"/>
          </a:p>
        </p:txBody>
      </p:sp>
      <p:sp>
        <p:nvSpPr>
          <p:cNvPr id="4" name="Date Placeholder 3">
            <a:extLst>
              <a:ext uri="{FF2B5EF4-FFF2-40B4-BE49-F238E27FC236}">
                <a16:creationId xmlns:a16="http://schemas.microsoft.com/office/drawing/2014/main" id="{11C313C2-B2FF-424A-A559-29953456A853}"/>
              </a:ext>
            </a:extLst>
          </p:cNvPr>
          <p:cNvSpPr>
            <a:spLocks noGrp="1"/>
          </p:cNvSpPr>
          <p:nvPr>
            <p:ph type="dt" sz="quarter" idx="10"/>
          </p:nvPr>
        </p:nvSpPr>
        <p:spPr/>
        <p:txBody>
          <a:bodyPr/>
          <a:lstStyle/>
          <a:p>
            <a:pPr>
              <a:defRPr/>
            </a:pPr>
            <a:fld id="{0DC338AE-E6C7-7647-A7E1-A407FD0B8BE6}" type="datetime1">
              <a:rPr lang="en-US"/>
              <a:pPr>
                <a:defRPr/>
              </a:pPr>
              <a:t>3/30/22</a:t>
            </a:fld>
            <a:endParaRPr lang="en-US"/>
          </a:p>
        </p:txBody>
      </p:sp>
      <p:sp>
        <p:nvSpPr>
          <p:cNvPr id="6" name="Slide Number Placeholder 5">
            <a:extLst>
              <a:ext uri="{FF2B5EF4-FFF2-40B4-BE49-F238E27FC236}">
                <a16:creationId xmlns:a16="http://schemas.microsoft.com/office/drawing/2014/main" id="{FE15D42E-CE91-9246-B762-59BDA1D2D388}"/>
              </a:ext>
            </a:extLst>
          </p:cNvPr>
          <p:cNvSpPr>
            <a:spLocks noGrp="1"/>
          </p:cNvSpPr>
          <p:nvPr>
            <p:ph type="sldNum" sz="quarter" idx="11"/>
          </p:nvPr>
        </p:nvSpPr>
        <p:spPr/>
        <p:txBody>
          <a:bodyPr/>
          <a:lstStyle/>
          <a:p>
            <a:pPr>
              <a:defRPr/>
            </a:pPr>
            <a:fld id="{1780803C-097D-2141-89B8-A8A39314B5D1}" type="slidenum">
              <a:rPr lang="en-US"/>
              <a:pPr>
                <a:defRPr/>
              </a:pPr>
              <a:t>37</a:t>
            </a:fld>
            <a:endParaRPr lang="en-US"/>
          </a:p>
        </p:txBody>
      </p:sp>
    </p:spTree>
    <p:extLst>
      <p:ext uri="{BB962C8B-B14F-4D97-AF65-F5344CB8AC3E}">
        <p14:creationId xmlns:p14="http://schemas.microsoft.com/office/powerpoint/2010/main" val="37538482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a:extLst>
              <a:ext uri="{FF2B5EF4-FFF2-40B4-BE49-F238E27FC236}">
                <a16:creationId xmlns:a16="http://schemas.microsoft.com/office/drawing/2014/main" id="{49C936F3-D86A-7F47-95E7-1F234CB59119}"/>
              </a:ext>
            </a:extLst>
          </p:cNvPr>
          <p:cNvSpPr>
            <a:spLocks noGrp="1" noChangeArrowheads="1"/>
          </p:cNvSpPr>
          <p:nvPr>
            <p:ph type="title"/>
          </p:nvPr>
        </p:nvSpPr>
        <p:spPr/>
        <p:txBody>
          <a:bodyPr/>
          <a:lstStyle/>
          <a:p>
            <a:pPr eaLnBrk="1" hangingPunct="1"/>
            <a:r>
              <a:rPr lang="en-US" altLang="en-US"/>
              <a:t>AEs Receive Requests from Clients via Teams</a:t>
            </a:r>
          </a:p>
        </p:txBody>
      </p:sp>
      <p:sp>
        <p:nvSpPr>
          <p:cNvPr id="24578" name="Content Placeholder 2">
            <a:extLst>
              <a:ext uri="{FF2B5EF4-FFF2-40B4-BE49-F238E27FC236}">
                <a16:creationId xmlns:a16="http://schemas.microsoft.com/office/drawing/2014/main" id="{54656777-5F9C-A24E-A469-1498A01AD9E8}"/>
              </a:ext>
            </a:extLst>
          </p:cNvPr>
          <p:cNvSpPr>
            <a:spLocks noGrp="1" noChangeArrowheads="1"/>
          </p:cNvSpPr>
          <p:nvPr>
            <p:ph idx="1"/>
          </p:nvPr>
        </p:nvSpPr>
        <p:spPr/>
        <p:txBody>
          <a:bodyPr/>
          <a:lstStyle/>
          <a:p>
            <a:pPr eaLnBrk="1" hangingPunct="1"/>
            <a:r>
              <a:rPr lang="en-US" altLang="en-US"/>
              <a:t>Only one participant indicated receiving requests from clients via Teams, and only from those clients who elected to use Teams.</a:t>
            </a:r>
          </a:p>
          <a:p>
            <a:pPr eaLnBrk="1" hangingPunct="1"/>
            <a:endParaRPr lang="en-US" altLang="en-US"/>
          </a:p>
          <a:p>
            <a:pPr eaLnBrk="1" hangingPunct="1"/>
            <a:r>
              <a:rPr lang="en-US" altLang="en-US"/>
              <a:t>Unlike email, requests that come in via Teams do not go directly into </a:t>
            </a:r>
            <a:r>
              <a:rPr lang="en-US" altLang="en-US" err="1"/>
              <a:t>SalesForce</a:t>
            </a:r>
            <a:r>
              <a:rPr lang="en-US" altLang="en-US"/>
              <a:t>.</a:t>
            </a:r>
          </a:p>
          <a:p>
            <a:pPr lvl="1"/>
            <a:r>
              <a:rPr lang="en-US" altLang="en-US"/>
              <a:t>AE spends the time entering the details into </a:t>
            </a:r>
            <a:r>
              <a:rPr lang="en-US" altLang="en-US" err="1"/>
              <a:t>SalesForce</a:t>
            </a:r>
            <a:r>
              <a:rPr lang="en-US" altLang="en-US"/>
              <a:t> as needed.</a:t>
            </a:r>
          </a:p>
        </p:txBody>
      </p:sp>
      <p:sp>
        <p:nvSpPr>
          <p:cNvPr id="4" name="Date Placeholder 3">
            <a:extLst>
              <a:ext uri="{FF2B5EF4-FFF2-40B4-BE49-F238E27FC236}">
                <a16:creationId xmlns:a16="http://schemas.microsoft.com/office/drawing/2014/main" id="{11C313C2-B2FF-424A-A559-29953456A853}"/>
              </a:ext>
            </a:extLst>
          </p:cNvPr>
          <p:cNvSpPr>
            <a:spLocks noGrp="1"/>
          </p:cNvSpPr>
          <p:nvPr>
            <p:ph type="dt" sz="quarter" idx="10"/>
          </p:nvPr>
        </p:nvSpPr>
        <p:spPr/>
        <p:txBody>
          <a:bodyPr/>
          <a:lstStyle/>
          <a:p>
            <a:pPr>
              <a:defRPr/>
            </a:pPr>
            <a:fld id="{0DC338AE-E6C7-7647-A7E1-A407FD0B8BE6}" type="datetime1">
              <a:rPr lang="en-US"/>
              <a:pPr>
                <a:defRPr/>
              </a:pPr>
              <a:t>3/30/22</a:t>
            </a:fld>
            <a:endParaRPr lang="en-US"/>
          </a:p>
        </p:txBody>
      </p:sp>
      <p:sp>
        <p:nvSpPr>
          <p:cNvPr id="6" name="Slide Number Placeholder 5">
            <a:extLst>
              <a:ext uri="{FF2B5EF4-FFF2-40B4-BE49-F238E27FC236}">
                <a16:creationId xmlns:a16="http://schemas.microsoft.com/office/drawing/2014/main" id="{FE15D42E-CE91-9246-B762-59BDA1D2D388}"/>
              </a:ext>
            </a:extLst>
          </p:cNvPr>
          <p:cNvSpPr>
            <a:spLocks noGrp="1"/>
          </p:cNvSpPr>
          <p:nvPr>
            <p:ph type="sldNum" sz="quarter" idx="11"/>
          </p:nvPr>
        </p:nvSpPr>
        <p:spPr/>
        <p:txBody>
          <a:bodyPr/>
          <a:lstStyle/>
          <a:p>
            <a:pPr>
              <a:defRPr/>
            </a:pPr>
            <a:fld id="{1780803C-097D-2141-89B8-A8A39314B5D1}" type="slidenum">
              <a:rPr lang="en-US"/>
              <a:pPr>
                <a:defRPr/>
              </a:pPr>
              <a:t>38</a:t>
            </a:fld>
            <a:endParaRPr lang="en-US"/>
          </a:p>
        </p:txBody>
      </p:sp>
    </p:spTree>
    <p:extLst>
      <p:ext uri="{BB962C8B-B14F-4D97-AF65-F5344CB8AC3E}">
        <p14:creationId xmlns:p14="http://schemas.microsoft.com/office/powerpoint/2010/main" val="17499108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a:extLst>
              <a:ext uri="{FF2B5EF4-FFF2-40B4-BE49-F238E27FC236}">
                <a16:creationId xmlns:a16="http://schemas.microsoft.com/office/drawing/2014/main" id="{49C936F3-D86A-7F47-95E7-1F234CB59119}"/>
              </a:ext>
            </a:extLst>
          </p:cNvPr>
          <p:cNvSpPr>
            <a:spLocks noGrp="1" noChangeArrowheads="1"/>
          </p:cNvSpPr>
          <p:nvPr>
            <p:ph type="title"/>
          </p:nvPr>
        </p:nvSpPr>
        <p:spPr/>
        <p:txBody>
          <a:bodyPr/>
          <a:lstStyle/>
          <a:p>
            <a:pPr eaLnBrk="1" hangingPunct="1"/>
            <a:r>
              <a:rPr lang="en-US" altLang="en-US"/>
              <a:t>Clients Must Complete Non-Digital Forms for VIM Requests</a:t>
            </a:r>
          </a:p>
        </p:txBody>
      </p:sp>
      <p:sp>
        <p:nvSpPr>
          <p:cNvPr id="24578" name="Content Placeholder 2">
            <a:extLst>
              <a:ext uri="{FF2B5EF4-FFF2-40B4-BE49-F238E27FC236}">
                <a16:creationId xmlns:a16="http://schemas.microsoft.com/office/drawing/2014/main" id="{54656777-5F9C-A24E-A469-1498A01AD9E8}"/>
              </a:ext>
            </a:extLst>
          </p:cNvPr>
          <p:cNvSpPr>
            <a:spLocks noGrp="1" noChangeArrowheads="1"/>
          </p:cNvSpPr>
          <p:nvPr>
            <p:ph sz="half" idx="1"/>
          </p:nvPr>
        </p:nvSpPr>
        <p:spPr/>
        <p:txBody>
          <a:bodyPr/>
          <a:lstStyle/>
          <a:p>
            <a:pPr eaLnBrk="1" hangingPunct="1"/>
            <a:r>
              <a:rPr lang="en-US" altLang="en-US"/>
              <a:t>Some clients (example: McKesson Canada) must complete forms within Word documents.</a:t>
            </a:r>
          </a:p>
          <a:p>
            <a:pPr lvl="1"/>
            <a:r>
              <a:rPr lang="en-US" altLang="en-US"/>
              <a:t>VIM associates claim the form makes it easier for them to assist the client.</a:t>
            </a:r>
          </a:p>
          <a:p>
            <a:pPr lvl="1"/>
            <a:r>
              <a:rPr lang="en-US" altLang="en-US"/>
              <a:t>Ongoing issues around form completeness exist, impacting speed of processing.</a:t>
            </a:r>
          </a:p>
          <a:p>
            <a:pPr lvl="1"/>
            <a:r>
              <a:rPr lang="en-US" altLang="en-US"/>
              <a:t>Layout and lack of visual cues make this form difficult for clients to complete.</a:t>
            </a:r>
          </a:p>
          <a:p>
            <a:pPr lvl="1"/>
            <a:endParaRPr lang="en-US" altLang="en-US"/>
          </a:p>
          <a:p>
            <a:r>
              <a:rPr lang="en-US" altLang="en-US"/>
              <a:t>An AE raised this issue in the past, but it seems nothing has been done to address it.</a:t>
            </a:r>
          </a:p>
          <a:p>
            <a:pPr lvl="1"/>
            <a:endParaRPr lang="en-US" altLang="en-US"/>
          </a:p>
          <a:p>
            <a:pPr marL="0" indent="0" eaLnBrk="1" hangingPunct="1">
              <a:buNone/>
            </a:pPr>
            <a:endParaRPr lang="en-US" altLang="en-US"/>
          </a:p>
        </p:txBody>
      </p:sp>
      <p:pic>
        <p:nvPicPr>
          <p:cNvPr id="5" name="Content Placeholder 4">
            <a:extLst>
              <a:ext uri="{FF2B5EF4-FFF2-40B4-BE49-F238E27FC236}">
                <a16:creationId xmlns:a16="http://schemas.microsoft.com/office/drawing/2014/main" id="{51EB1268-3182-1F42-8F61-85B0CE48EA35}"/>
              </a:ext>
            </a:extLst>
          </p:cNvPr>
          <p:cNvPicPr>
            <a:picLocks noGrp="1" noChangeAspect="1"/>
          </p:cNvPicPr>
          <p:nvPr>
            <p:ph sz="half" idx="2"/>
          </p:nvPr>
        </p:nvPicPr>
        <p:blipFill>
          <a:blip r:embed="rId2"/>
          <a:stretch>
            <a:fillRect/>
          </a:stretch>
        </p:blipFill>
        <p:spPr>
          <a:xfrm>
            <a:off x="6909742" y="733425"/>
            <a:ext cx="4539954" cy="5443538"/>
          </a:xfrm>
          <a:prstGeom prst="rect">
            <a:avLst/>
          </a:prstGeom>
        </p:spPr>
      </p:pic>
      <p:sp>
        <p:nvSpPr>
          <p:cNvPr id="4" name="Date Placeholder 3">
            <a:extLst>
              <a:ext uri="{FF2B5EF4-FFF2-40B4-BE49-F238E27FC236}">
                <a16:creationId xmlns:a16="http://schemas.microsoft.com/office/drawing/2014/main" id="{11C313C2-B2FF-424A-A559-29953456A853}"/>
              </a:ext>
            </a:extLst>
          </p:cNvPr>
          <p:cNvSpPr>
            <a:spLocks noGrp="1"/>
          </p:cNvSpPr>
          <p:nvPr>
            <p:ph type="dt" sz="half" idx="10"/>
          </p:nvPr>
        </p:nvSpPr>
        <p:spPr/>
        <p:txBody>
          <a:bodyPr/>
          <a:lstStyle/>
          <a:p>
            <a:pPr>
              <a:defRPr/>
            </a:pPr>
            <a:fld id="{0DC338AE-E6C7-7647-A7E1-A407FD0B8BE6}" type="datetime1">
              <a:rPr lang="en-US"/>
              <a:pPr>
                <a:defRPr/>
              </a:pPr>
              <a:t>3/30/22</a:t>
            </a:fld>
            <a:endParaRPr lang="en-US"/>
          </a:p>
        </p:txBody>
      </p:sp>
      <p:sp>
        <p:nvSpPr>
          <p:cNvPr id="6" name="Slide Number Placeholder 5">
            <a:extLst>
              <a:ext uri="{FF2B5EF4-FFF2-40B4-BE49-F238E27FC236}">
                <a16:creationId xmlns:a16="http://schemas.microsoft.com/office/drawing/2014/main" id="{FE15D42E-CE91-9246-B762-59BDA1D2D388}"/>
              </a:ext>
            </a:extLst>
          </p:cNvPr>
          <p:cNvSpPr>
            <a:spLocks noGrp="1"/>
          </p:cNvSpPr>
          <p:nvPr>
            <p:ph type="sldNum" sz="quarter" idx="11"/>
          </p:nvPr>
        </p:nvSpPr>
        <p:spPr/>
        <p:txBody>
          <a:bodyPr/>
          <a:lstStyle/>
          <a:p>
            <a:pPr>
              <a:defRPr/>
            </a:pPr>
            <a:fld id="{1780803C-097D-2141-89B8-A8A39314B5D1}" type="slidenum">
              <a:rPr lang="en-US"/>
              <a:pPr>
                <a:defRPr/>
              </a:pPr>
              <a:t>39</a:t>
            </a:fld>
            <a:endParaRPr lang="en-US"/>
          </a:p>
        </p:txBody>
      </p:sp>
    </p:spTree>
    <p:extLst>
      <p:ext uri="{BB962C8B-B14F-4D97-AF65-F5344CB8AC3E}">
        <p14:creationId xmlns:p14="http://schemas.microsoft.com/office/powerpoint/2010/main" val="3191630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8DE38-9F75-423D-957E-569775DA9E9A}"/>
              </a:ext>
            </a:extLst>
          </p:cNvPr>
          <p:cNvSpPr>
            <a:spLocks noGrp="1"/>
          </p:cNvSpPr>
          <p:nvPr>
            <p:ph type="title"/>
          </p:nvPr>
        </p:nvSpPr>
        <p:spPr/>
        <p:txBody>
          <a:bodyPr/>
          <a:lstStyle/>
          <a:p>
            <a:r>
              <a:rPr lang="en-US">
                <a:latin typeface="Proxima Nova Rg"/>
              </a:rPr>
              <a:t>Executive Summary</a:t>
            </a:r>
            <a:endParaRPr lang="en-US"/>
          </a:p>
        </p:txBody>
      </p:sp>
      <p:sp>
        <p:nvSpPr>
          <p:cNvPr id="3" name="Content Placeholder 2">
            <a:extLst>
              <a:ext uri="{FF2B5EF4-FFF2-40B4-BE49-F238E27FC236}">
                <a16:creationId xmlns:a16="http://schemas.microsoft.com/office/drawing/2014/main" id="{690B1B0C-0B63-45C4-8E2B-86332B99CD48}"/>
              </a:ext>
            </a:extLst>
          </p:cNvPr>
          <p:cNvSpPr>
            <a:spLocks noGrp="1"/>
          </p:cNvSpPr>
          <p:nvPr>
            <p:ph idx="1"/>
          </p:nvPr>
        </p:nvSpPr>
        <p:spPr/>
        <p:txBody>
          <a:bodyPr/>
          <a:lstStyle/>
          <a:p>
            <a:r>
              <a:rPr lang="en-US">
                <a:latin typeface="Proxima Nova Rg"/>
              </a:rPr>
              <a:t>Processes suffer from a wide variety of issues:</a:t>
            </a:r>
            <a:endParaRPr lang="en-US"/>
          </a:p>
          <a:p>
            <a:pPr lvl="1"/>
            <a:r>
              <a:rPr lang="en-US">
                <a:latin typeface="Proxima Nova Rg"/>
              </a:rPr>
              <a:t>Unclear and unmet expectations for communications between teams and to clients.</a:t>
            </a:r>
            <a:endParaRPr lang="en-US"/>
          </a:p>
          <a:p>
            <a:pPr lvl="1"/>
            <a:r>
              <a:rPr lang="en-US">
                <a:latin typeface="Proxima Nova Rg"/>
              </a:rPr>
              <a:t>Back-and-forth between AEs and other teams for activities (example: Registration).</a:t>
            </a:r>
            <a:endParaRPr lang="en-US"/>
          </a:p>
          <a:p>
            <a:pPr lvl="1"/>
            <a:r>
              <a:rPr lang="en-US">
                <a:latin typeface="Proxima Nova Rg"/>
              </a:rPr>
              <a:t>Repetitiveness of manual activities.</a:t>
            </a:r>
            <a:endParaRPr lang="en-US"/>
          </a:p>
          <a:p>
            <a:pPr marL="457200" lvl="1" indent="0">
              <a:buNone/>
            </a:pPr>
            <a:endParaRPr lang="en-US"/>
          </a:p>
          <a:p>
            <a:r>
              <a:rPr lang="en-US">
                <a:latin typeface="Proxima Nova Rg"/>
              </a:rPr>
              <a:t>Wheels is already taking steps to address tool-specific issues, and that good work should be continued.</a:t>
            </a:r>
            <a:endParaRPr lang="en-US"/>
          </a:p>
          <a:p>
            <a:pPr lvl="1"/>
            <a:r>
              <a:rPr lang="en-US">
                <a:latin typeface="Proxima Nova Rg"/>
              </a:rPr>
              <a:t>AEs indicated the changes to Ordering have already been a big help for easing their workflow issues.</a:t>
            </a:r>
            <a:endParaRPr lang="en-US"/>
          </a:p>
          <a:p>
            <a:pPr lvl="1"/>
            <a:r>
              <a:rPr lang="en-US">
                <a:latin typeface="Proxima Nova Rg"/>
              </a:rPr>
              <a:t>Consolidate UIs with related information into one location, such as FleetView, to increase efficiency.</a:t>
            </a:r>
            <a:endParaRPr lang="en-US"/>
          </a:p>
          <a:p>
            <a:pPr lvl="1"/>
            <a:r>
              <a:rPr lang="en-US">
                <a:latin typeface="Proxima Nova Rg"/>
              </a:rPr>
              <a:t>Continue updating older sections of FleetView and addressing usability issues as they are identified.</a:t>
            </a:r>
            <a:endParaRPr lang="en-US"/>
          </a:p>
          <a:p>
            <a:pPr lvl="1"/>
            <a:endParaRPr lang="en-US"/>
          </a:p>
          <a:p>
            <a:r>
              <a:rPr lang="en-US">
                <a:latin typeface="Proxima Nova Rg"/>
              </a:rPr>
              <a:t>Technology solutions can assist with some process issues, such as repetition and back-and-forth between teams.</a:t>
            </a:r>
            <a:endParaRPr lang="en-US"/>
          </a:p>
          <a:p>
            <a:pPr lvl="1"/>
            <a:r>
              <a:rPr lang="en-US">
                <a:latin typeface="Proxima Nova Rg"/>
              </a:rPr>
              <a:t>RPA + intelligent content systems are common solutions for these problems.</a:t>
            </a:r>
            <a:endParaRPr lang="en-US"/>
          </a:p>
          <a:p>
            <a:pPr lvl="1"/>
            <a:endParaRPr lang="en-US"/>
          </a:p>
          <a:p>
            <a:pPr marL="0" indent="0">
              <a:buNone/>
            </a:pPr>
            <a:endParaRPr lang="en-US" dirty="0"/>
          </a:p>
          <a:p>
            <a:pPr lvl="1"/>
            <a:endParaRPr lang="en-US"/>
          </a:p>
          <a:p>
            <a:pPr lvl="1"/>
            <a:endParaRPr lang="en-US"/>
          </a:p>
          <a:p>
            <a:endParaRPr lang="en-US"/>
          </a:p>
        </p:txBody>
      </p:sp>
      <p:sp>
        <p:nvSpPr>
          <p:cNvPr id="4" name="Date Placeholder 3">
            <a:extLst>
              <a:ext uri="{FF2B5EF4-FFF2-40B4-BE49-F238E27FC236}">
                <a16:creationId xmlns:a16="http://schemas.microsoft.com/office/drawing/2014/main" id="{62BC053A-7E98-4B76-BEC1-767AFEEBEE0F}"/>
              </a:ext>
            </a:extLst>
          </p:cNvPr>
          <p:cNvSpPr>
            <a:spLocks noGrp="1"/>
          </p:cNvSpPr>
          <p:nvPr>
            <p:ph type="dt" sz="half" idx="10"/>
          </p:nvPr>
        </p:nvSpPr>
        <p:spPr/>
        <p:txBody>
          <a:bodyPr/>
          <a:lstStyle/>
          <a:p>
            <a:pPr>
              <a:defRPr/>
            </a:pPr>
            <a:fld id="{48DC7F04-A10E-EE41-B210-74CC97140B01}" type="datetime1">
              <a:rPr lang="en-US"/>
              <a:pPr>
                <a:defRPr/>
              </a:pPr>
              <a:t>3/30/22</a:t>
            </a:fld>
            <a:endParaRPr lang="en-US"/>
          </a:p>
        </p:txBody>
      </p:sp>
      <p:sp>
        <p:nvSpPr>
          <p:cNvPr id="5" name="Slide Number Placeholder 4">
            <a:extLst>
              <a:ext uri="{FF2B5EF4-FFF2-40B4-BE49-F238E27FC236}">
                <a16:creationId xmlns:a16="http://schemas.microsoft.com/office/drawing/2014/main" id="{1C8743CA-3496-491F-8892-005993D9400B}"/>
              </a:ext>
            </a:extLst>
          </p:cNvPr>
          <p:cNvSpPr>
            <a:spLocks noGrp="1"/>
          </p:cNvSpPr>
          <p:nvPr>
            <p:ph type="sldNum" sz="quarter" idx="11"/>
          </p:nvPr>
        </p:nvSpPr>
        <p:spPr/>
        <p:txBody>
          <a:bodyPr/>
          <a:lstStyle/>
          <a:p>
            <a:pPr>
              <a:defRPr/>
            </a:pPr>
            <a:fld id="{C1345A0C-6F28-3E4C-B95F-85B47241162D}" type="slidenum">
              <a:rPr lang="en-US"/>
              <a:pPr>
                <a:defRPr/>
              </a:pPr>
              <a:t>4</a:t>
            </a:fld>
            <a:endParaRPr lang="en-US"/>
          </a:p>
        </p:txBody>
      </p:sp>
    </p:spTree>
    <p:extLst>
      <p:ext uri="{BB962C8B-B14F-4D97-AF65-F5344CB8AC3E}">
        <p14:creationId xmlns:p14="http://schemas.microsoft.com/office/powerpoint/2010/main" val="25329839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C7FF8-DEBC-462B-A00C-1C441A418D37}"/>
              </a:ext>
            </a:extLst>
          </p:cNvPr>
          <p:cNvSpPr>
            <a:spLocks noGrp="1"/>
          </p:cNvSpPr>
          <p:nvPr>
            <p:ph type="title"/>
          </p:nvPr>
        </p:nvSpPr>
        <p:spPr/>
        <p:txBody>
          <a:bodyPr/>
          <a:lstStyle/>
          <a:p>
            <a:r>
              <a:rPr lang="en-US">
                <a:latin typeface="Proxima Nova Rg"/>
              </a:rPr>
              <a:t>Work Environment</a:t>
            </a:r>
            <a:endParaRPr lang="en-US"/>
          </a:p>
        </p:txBody>
      </p:sp>
      <p:sp>
        <p:nvSpPr>
          <p:cNvPr id="3" name="Date Placeholder 2">
            <a:extLst>
              <a:ext uri="{FF2B5EF4-FFF2-40B4-BE49-F238E27FC236}">
                <a16:creationId xmlns:a16="http://schemas.microsoft.com/office/drawing/2014/main" id="{C776352A-F34E-4AE4-9B58-BBBBF5B741CD}"/>
              </a:ext>
            </a:extLst>
          </p:cNvPr>
          <p:cNvSpPr>
            <a:spLocks noGrp="1"/>
          </p:cNvSpPr>
          <p:nvPr>
            <p:ph type="dt" sz="half" idx="10"/>
          </p:nvPr>
        </p:nvSpPr>
        <p:spPr/>
        <p:txBody>
          <a:bodyPr/>
          <a:lstStyle/>
          <a:p>
            <a:pPr>
              <a:defRPr/>
            </a:pPr>
            <a:fld id="{8CAFBEFC-60C0-304A-B511-96A6B1FC478F}" type="datetime1">
              <a:rPr lang="en-US"/>
              <a:pPr>
                <a:defRPr/>
              </a:pPr>
              <a:t>3/30/22</a:t>
            </a:fld>
            <a:endParaRPr lang="en-US"/>
          </a:p>
        </p:txBody>
      </p:sp>
      <p:sp>
        <p:nvSpPr>
          <p:cNvPr id="4" name="Slide Number Placeholder 3">
            <a:extLst>
              <a:ext uri="{FF2B5EF4-FFF2-40B4-BE49-F238E27FC236}">
                <a16:creationId xmlns:a16="http://schemas.microsoft.com/office/drawing/2014/main" id="{29F219AD-C104-4225-AA25-2E2BBB955FF3}"/>
              </a:ext>
            </a:extLst>
          </p:cNvPr>
          <p:cNvSpPr>
            <a:spLocks noGrp="1"/>
          </p:cNvSpPr>
          <p:nvPr>
            <p:ph type="sldNum" sz="quarter" idx="11"/>
          </p:nvPr>
        </p:nvSpPr>
        <p:spPr/>
        <p:txBody>
          <a:bodyPr/>
          <a:lstStyle/>
          <a:p>
            <a:pPr>
              <a:defRPr/>
            </a:pPr>
            <a:fld id="{F9F86CF4-3851-0846-B59C-370E07A79778}" type="slidenum">
              <a:rPr lang="en-US"/>
              <a:pPr>
                <a:defRPr/>
              </a:pPr>
              <a:t>40</a:t>
            </a:fld>
            <a:endParaRPr lang="en-US"/>
          </a:p>
        </p:txBody>
      </p:sp>
    </p:spTree>
    <p:extLst>
      <p:ext uri="{BB962C8B-B14F-4D97-AF65-F5344CB8AC3E}">
        <p14:creationId xmlns:p14="http://schemas.microsoft.com/office/powerpoint/2010/main" val="10116493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F2FAB-8826-7840-8558-131AA7AB2747}"/>
              </a:ext>
            </a:extLst>
          </p:cNvPr>
          <p:cNvSpPr>
            <a:spLocks noGrp="1"/>
          </p:cNvSpPr>
          <p:nvPr>
            <p:ph type="title"/>
          </p:nvPr>
        </p:nvSpPr>
        <p:spPr/>
        <p:txBody>
          <a:bodyPr/>
          <a:lstStyle/>
          <a:p>
            <a:r>
              <a:rPr lang="en-US"/>
              <a:t>Findings Summary</a:t>
            </a:r>
          </a:p>
        </p:txBody>
      </p:sp>
      <p:sp>
        <p:nvSpPr>
          <p:cNvPr id="3" name="Content Placeholder 2">
            <a:extLst>
              <a:ext uri="{FF2B5EF4-FFF2-40B4-BE49-F238E27FC236}">
                <a16:creationId xmlns:a16="http://schemas.microsoft.com/office/drawing/2014/main" id="{EA8C2A3B-7376-E542-9CF5-11FB49F69121}"/>
              </a:ext>
            </a:extLst>
          </p:cNvPr>
          <p:cNvSpPr>
            <a:spLocks noGrp="1"/>
          </p:cNvSpPr>
          <p:nvPr>
            <p:ph idx="1"/>
          </p:nvPr>
        </p:nvSpPr>
        <p:spPr/>
        <p:txBody>
          <a:bodyPr/>
          <a:lstStyle/>
          <a:p>
            <a:r>
              <a:rPr lang="en-US">
                <a:latin typeface="Proxima Nova Rg"/>
              </a:rPr>
              <a:t>Work environments encompass physical surroundings, coworkers, tools, and tasks.</a:t>
            </a:r>
          </a:p>
          <a:p>
            <a:pPr lvl="1"/>
            <a:r>
              <a:rPr lang="en-US">
                <a:latin typeface="Proxima Nova Rg"/>
              </a:rPr>
              <a:t>Perceptions of work environment stability impact stress levels, optimism, resilience, and engagement.</a:t>
            </a:r>
          </a:p>
          <a:p>
            <a:pPr marL="457200" lvl="1" indent="0">
              <a:buNone/>
            </a:pPr>
            <a:endParaRPr lang="en-US">
              <a:latin typeface="Proxima Nova Rg"/>
            </a:endParaRPr>
          </a:p>
          <a:p>
            <a:r>
              <a:rPr lang="en-US">
                <a:latin typeface="Proxima Nova Rg"/>
              </a:rPr>
              <a:t>Despite managing their cognitive workload and being well-trained on the tools they need, AEs perceive their workday as ever-changing due to client demands.</a:t>
            </a:r>
            <a:endParaRPr lang="en-US"/>
          </a:p>
          <a:p>
            <a:pPr lvl="1"/>
            <a:r>
              <a:rPr lang="en-US">
                <a:latin typeface="Proxima Nova Rg"/>
              </a:rPr>
              <a:t>Within their teams, AEs support one another very well.</a:t>
            </a:r>
            <a:endParaRPr lang="en-US"/>
          </a:p>
          <a:p>
            <a:pPr lvl="1"/>
            <a:endParaRPr lang="en-US"/>
          </a:p>
          <a:p>
            <a:r>
              <a:rPr lang="en-US">
                <a:latin typeface="Proxima Nova Rg"/>
              </a:rPr>
              <a:t>AEs indicated feeling supported by their team and leadership, though sometimes mixed messages about KPIs were received.</a:t>
            </a:r>
          </a:p>
          <a:p>
            <a:pPr lvl="1"/>
            <a:r>
              <a:rPr lang="en-US">
                <a:latin typeface="Proxima Nova Rg"/>
              </a:rPr>
              <a:t>KPIs have links to underlying behaviors (KPIs are either achieved via actions), so there should be a focus on encouraging positive behaviors underlying KPIs.</a:t>
            </a:r>
          </a:p>
          <a:p>
            <a:pPr lvl="1"/>
            <a:r>
              <a:rPr lang="en-US">
                <a:latin typeface="Proxima Nova Rg"/>
              </a:rPr>
              <a:t>Relying solely on KPIs to judge and reward people creates emotional responses that drive behavior (reactions, instead of proactivity).</a:t>
            </a:r>
          </a:p>
          <a:p>
            <a:pPr lvl="1"/>
            <a:endParaRPr lang="en-US"/>
          </a:p>
          <a:p>
            <a:pPr marL="457200" lvl="1" indent="0">
              <a:buNone/>
            </a:pPr>
            <a:endParaRPr lang="en-US">
              <a:latin typeface="Proxima Nova Rg"/>
            </a:endParaRPr>
          </a:p>
          <a:p>
            <a:endParaRPr lang="en-US"/>
          </a:p>
          <a:p>
            <a:pPr lvl="1"/>
            <a:endParaRPr lang="en-US"/>
          </a:p>
          <a:p>
            <a:endParaRPr lang="en-US"/>
          </a:p>
          <a:p>
            <a:pPr lvl="1"/>
            <a:endParaRPr lang="en-US"/>
          </a:p>
          <a:p>
            <a:pPr lvl="1"/>
            <a:endParaRPr lang="en-US"/>
          </a:p>
          <a:p>
            <a:endParaRPr lang="en-US"/>
          </a:p>
          <a:p>
            <a:pPr marL="0" indent="0">
              <a:buNone/>
            </a:pPr>
            <a:endParaRPr lang="en-US"/>
          </a:p>
        </p:txBody>
      </p:sp>
      <p:sp>
        <p:nvSpPr>
          <p:cNvPr id="4" name="Date Placeholder 3">
            <a:extLst>
              <a:ext uri="{FF2B5EF4-FFF2-40B4-BE49-F238E27FC236}">
                <a16:creationId xmlns:a16="http://schemas.microsoft.com/office/drawing/2014/main" id="{4EB0C6CE-1862-A544-9218-9480492BC13D}"/>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74EDB4A3-02CD-BC42-BDD6-FCFA6C0B6EE3}"/>
              </a:ext>
            </a:extLst>
          </p:cNvPr>
          <p:cNvSpPr>
            <a:spLocks noGrp="1"/>
          </p:cNvSpPr>
          <p:nvPr>
            <p:ph type="sldNum" sz="quarter" idx="11"/>
          </p:nvPr>
        </p:nvSpPr>
        <p:spPr/>
        <p:txBody>
          <a:bodyPr/>
          <a:lstStyle/>
          <a:p>
            <a:pPr>
              <a:defRPr/>
            </a:pPr>
            <a:fld id="{C1345A0C-6F28-3E4C-B95F-85B47241162D}" type="slidenum">
              <a:rPr lang="en-US" smtClean="0"/>
              <a:pPr>
                <a:defRPr/>
              </a:pPr>
              <a:t>41</a:t>
            </a:fld>
            <a:endParaRPr lang="en-US"/>
          </a:p>
        </p:txBody>
      </p:sp>
    </p:spTree>
    <p:extLst>
      <p:ext uri="{BB962C8B-B14F-4D97-AF65-F5344CB8AC3E}">
        <p14:creationId xmlns:p14="http://schemas.microsoft.com/office/powerpoint/2010/main" val="37342166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F2FAB-8826-7840-8558-131AA7AB2747}"/>
              </a:ext>
            </a:extLst>
          </p:cNvPr>
          <p:cNvSpPr>
            <a:spLocks noGrp="1"/>
          </p:cNvSpPr>
          <p:nvPr>
            <p:ph type="title"/>
          </p:nvPr>
        </p:nvSpPr>
        <p:spPr/>
        <p:txBody>
          <a:bodyPr/>
          <a:lstStyle/>
          <a:p>
            <a:r>
              <a:rPr lang="en-US"/>
              <a:t>Findings Summary</a:t>
            </a:r>
          </a:p>
        </p:txBody>
      </p:sp>
      <p:sp>
        <p:nvSpPr>
          <p:cNvPr id="3" name="Content Placeholder 2">
            <a:extLst>
              <a:ext uri="{FF2B5EF4-FFF2-40B4-BE49-F238E27FC236}">
                <a16:creationId xmlns:a16="http://schemas.microsoft.com/office/drawing/2014/main" id="{EA8C2A3B-7376-E542-9CF5-11FB49F69121}"/>
              </a:ext>
            </a:extLst>
          </p:cNvPr>
          <p:cNvSpPr>
            <a:spLocks noGrp="1"/>
          </p:cNvSpPr>
          <p:nvPr>
            <p:ph idx="1"/>
          </p:nvPr>
        </p:nvSpPr>
        <p:spPr/>
        <p:txBody>
          <a:bodyPr/>
          <a:lstStyle/>
          <a:p>
            <a:r>
              <a:rPr lang="en-US">
                <a:latin typeface="Proxima Nova Rg"/>
              </a:rPr>
              <a:t>Workloads take over free time.</a:t>
            </a:r>
            <a:endParaRPr lang="en-US"/>
          </a:p>
          <a:p>
            <a:pPr lvl="1"/>
            <a:r>
              <a:rPr lang="en-US">
                <a:latin typeface="Proxima Nova Rg"/>
              </a:rPr>
              <a:t>Lunchbreaks disappear when workloads increase.</a:t>
            </a:r>
          </a:p>
          <a:p>
            <a:pPr lvl="1"/>
            <a:r>
              <a:rPr lang="en-US">
                <a:latin typeface="Proxima Nova Rg"/>
              </a:rPr>
              <a:t>AEs work during their evenings.</a:t>
            </a:r>
          </a:p>
          <a:p>
            <a:pPr lvl="1"/>
            <a:r>
              <a:rPr lang="en-US">
                <a:latin typeface="Proxima Nova Rg"/>
              </a:rPr>
              <a:t>Some AEs work on the weekends to keep up with work (they do not interact with clients on weekends).</a:t>
            </a:r>
          </a:p>
          <a:p>
            <a:pPr lvl="1"/>
            <a:endParaRPr lang="en-US"/>
          </a:p>
          <a:p>
            <a:r>
              <a:rPr lang="en-US">
                <a:latin typeface="Proxima Nova Rg"/>
              </a:rPr>
              <a:t>Experienced AEs will do things themselves as opposed to relying upon newer AEs to do it.</a:t>
            </a:r>
            <a:endParaRPr lang="en-US"/>
          </a:p>
          <a:p>
            <a:pPr lvl="1"/>
            <a:r>
              <a:rPr lang="en-US">
                <a:latin typeface="Proxima Nova Rg"/>
              </a:rPr>
              <a:t>Some of it is skepticism over the quality of work done by newer AEs, some of it is not wanting to wait for a newer AE to do it, and some of it is knowing how to access information based on previous positions held at Wheels.</a:t>
            </a:r>
          </a:p>
          <a:p>
            <a:pPr lvl="1"/>
            <a:r>
              <a:rPr lang="en-US">
                <a:latin typeface="Proxima Nova Rg"/>
              </a:rPr>
              <a:t>This obviously increases the workload of experienced AEs.</a:t>
            </a:r>
            <a:endParaRPr lang="en-US"/>
          </a:p>
          <a:p>
            <a:pPr lvl="1"/>
            <a:endParaRPr lang="en-US"/>
          </a:p>
          <a:p>
            <a:pPr lvl="1"/>
            <a:endParaRPr lang="en-US"/>
          </a:p>
          <a:p>
            <a:endParaRPr lang="en-US"/>
          </a:p>
          <a:p>
            <a:pPr lvl="1"/>
            <a:endParaRPr lang="en-US"/>
          </a:p>
          <a:p>
            <a:pPr lvl="1"/>
            <a:endParaRPr lang="en-US"/>
          </a:p>
          <a:p>
            <a:endParaRPr lang="en-US"/>
          </a:p>
          <a:p>
            <a:pPr marL="0" indent="0">
              <a:buNone/>
            </a:pPr>
            <a:endParaRPr lang="en-US"/>
          </a:p>
        </p:txBody>
      </p:sp>
      <p:sp>
        <p:nvSpPr>
          <p:cNvPr id="4" name="Date Placeholder 3">
            <a:extLst>
              <a:ext uri="{FF2B5EF4-FFF2-40B4-BE49-F238E27FC236}">
                <a16:creationId xmlns:a16="http://schemas.microsoft.com/office/drawing/2014/main" id="{4EB0C6CE-1862-A544-9218-9480492BC13D}"/>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74EDB4A3-02CD-BC42-BDD6-FCFA6C0B6EE3}"/>
              </a:ext>
            </a:extLst>
          </p:cNvPr>
          <p:cNvSpPr>
            <a:spLocks noGrp="1"/>
          </p:cNvSpPr>
          <p:nvPr>
            <p:ph type="sldNum" sz="quarter" idx="11"/>
          </p:nvPr>
        </p:nvSpPr>
        <p:spPr/>
        <p:txBody>
          <a:bodyPr/>
          <a:lstStyle/>
          <a:p>
            <a:pPr>
              <a:defRPr/>
            </a:pPr>
            <a:fld id="{C1345A0C-6F28-3E4C-B95F-85B47241162D}" type="slidenum">
              <a:rPr lang="en-US" smtClean="0"/>
              <a:pPr>
                <a:defRPr/>
              </a:pPr>
              <a:t>42</a:t>
            </a:fld>
            <a:endParaRPr lang="en-US"/>
          </a:p>
        </p:txBody>
      </p:sp>
    </p:spTree>
    <p:extLst>
      <p:ext uri="{BB962C8B-B14F-4D97-AF65-F5344CB8AC3E}">
        <p14:creationId xmlns:p14="http://schemas.microsoft.com/office/powerpoint/2010/main" val="26955044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a:extLst>
              <a:ext uri="{FF2B5EF4-FFF2-40B4-BE49-F238E27FC236}">
                <a16:creationId xmlns:a16="http://schemas.microsoft.com/office/drawing/2014/main" id="{49C936F3-D86A-7F47-95E7-1F234CB59119}"/>
              </a:ext>
            </a:extLst>
          </p:cNvPr>
          <p:cNvSpPr>
            <a:spLocks noGrp="1" noChangeArrowheads="1"/>
          </p:cNvSpPr>
          <p:nvPr>
            <p:ph type="title"/>
          </p:nvPr>
        </p:nvSpPr>
        <p:spPr/>
        <p:txBody>
          <a:bodyPr/>
          <a:lstStyle/>
          <a:p>
            <a:pPr eaLnBrk="1" hangingPunct="1"/>
            <a:r>
              <a:rPr lang="en-US" altLang="en-US"/>
              <a:t>Communication Quality between Teams Impacts AEs</a:t>
            </a:r>
          </a:p>
        </p:txBody>
      </p:sp>
      <p:sp>
        <p:nvSpPr>
          <p:cNvPr id="24578" name="Content Placeholder 2">
            <a:extLst>
              <a:ext uri="{FF2B5EF4-FFF2-40B4-BE49-F238E27FC236}">
                <a16:creationId xmlns:a16="http://schemas.microsoft.com/office/drawing/2014/main" id="{54656777-5F9C-A24E-A469-1498A01AD9E8}"/>
              </a:ext>
            </a:extLst>
          </p:cNvPr>
          <p:cNvSpPr>
            <a:spLocks noGrp="1" noChangeArrowheads="1"/>
          </p:cNvSpPr>
          <p:nvPr>
            <p:ph idx="1"/>
          </p:nvPr>
        </p:nvSpPr>
        <p:spPr/>
        <p:txBody>
          <a:bodyPr/>
          <a:lstStyle/>
          <a:p>
            <a:pPr eaLnBrk="1" hangingPunct="1"/>
            <a:r>
              <a:rPr lang="en-US" altLang="en-US">
                <a:latin typeface="Proxima Nova Rg"/>
              </a:rPr>
              <a:t>Input in </a:t>
            </a:r>
            <a:r>
              <a:rPr lang="en-US" altLang="en-US" err="1">
                <a:latin typeface="Proxima Nova Rg"/>
              </a:rPr>
              <a:t>SalesForce</a:t>
            </a:r>
            <a:r>
              <a:rPr lang="en-US" altLang="en-US">
                <a:latin typeface="Proxima Nova Rg"/>
              </a:rPr>
              <a:t> cases from other teams sometimes lacks enough detail for an AE to know what has been done and what remains to be done.</a:t>
            </a:r>
          </a:p>
          <a:p>
            <a:pPr lvl="1"/>
            <a:r>
              <a:rPr lang="en-US" altLang="en-US"/>
              <a:t>AEs indicated this has more to do with a lack of available time for the other teams and less with training.</a:t>
            </a:r>
          </a:p>
          <a:p>
            <a:pPr lvl="1"/>
            <a:endParaRPr lang="en-US" altLang="en-US"/>
          </a:p>
          <a:p>
            <a:r>
              <a:rPr lang="en-US" altLang="en-US">
                <a:latin typeface="Proxima Nova Rg"/>
              </a:rPr>
              <a:t>Some teams seem to avoid handling cases after certain points, even dropping communication with an AE.</a:t>
            </a:r>
          </a:p>
          <a:p>
            <a:pPr marL="0" indent="0">
              <a:buNone/>
            </a:pPr>
            <a:endParaRPr lang="en-US" altLang="en-US">
              <a:latin typeface="Proxima Nova Rg"/>
            </a:endParaRPr>
          </a:p>
          <a:p>
            <a:r>
              <a:rPr lang="en-US" altLang="en-US">
                <a:latin typeface="Proxima Nova Rg"/>
              </a:rPr>
              <a:t>Example: An AE spent most of an observation session working on a request that had been open for 22 days despite it being a VIM request.</a:t>
            </a:r>
            <a:endParaRPr lang="en-US"/>
          </a:p>
          <a:p>
            <a:pPr lvl="1"/>
            <a:r>
              <a:rPr lang="en-US" altLang="en-US">
                <a:latin typeface="Proxima Nova Rg"/>
              </a:rPr>
              <a:t>For this request, the AE reached out multiple times to the VIM associate.</a:t>
            </a:r>
          </a:p>
          <a:p>
            <a:pPr lvl="1"/>
            <a:r>
              <a:rPr lang="en-US" altLang="en-US">
                <a:latin typeface="Proxima Nova Rg"/>
              </a:rPr>
              <a:t>Eventually, the AE made a call to resolve the issue for the client herself as it had been escalated to a manager.</a:t>
            </a:r>
            <a:endParaRPr lang="en-US">
              <a:latin typeface="Proxima Nova Rg"/>
            </a:endParaRPr>
          </a:p>
          <a:p>
            <a:pPr lvl="1"/>
            <a:endParaRPr lang="en-US" altLang="en-US"/>
          </a:p>
          <a:p>
            <a:pPr marL="457200" lvl="1" indent="0">
              <a:buNone/>
            </a:pPr>
            <a:endParaRPr lang="en-US" altLang="en-US" sz="1800"/>
          </a:p>
          <a:p>
            <a:endParaRPr lang="en-US" altLang="en-US"/>
          </a:p>
          <a:p>
            <a:pPr lvl="1"/>
            <a:endParaRPr lang="en-US" altLang="en-US"/>
          </a:p>
          <a:p>
            <a:endParaRPr lang="en-US" altLang="en-US"/>
          </a:p>
        </p:txBody>
      </p:sp>
      <p:sp>
        <p:nvSpPr>
          <p:cNvPr id="4" name="Date Placeholder 3">
            <a:extLst>
              <a:ext uri="{FF2B5EF4-FFF2-40B4-BE49-F238E27FC236}">
                <a16:creationId xmlns:a16="http://schemas.microsoft.com/office/drawing/2014/main" id="{11C313C2-B2FF-424A-A559-29953456A853}"/>
              </a:ext>
            </a:extLst>
          </p:cNvPr>
          <p:cNvSpPr>
            <a:spLocks noGrp="1"/>
          </p:cNvSpPr>
          <p:nvPr>
            <p:ph type="dt" sz="quarter" idx="10"/>
          </p:nvPr>
        </p:nvSpPr>
        <p:spPr/>
        <p:txBody>
          <a:bodyPr/>
          <a:lstStyle/>
          <a:p>
            <a:pPr>
              <a:defRPr/>
            </a:pPr>
            <a:fld id="{0DC338AE-E6C7-7647-A7E1-A407FD0B8BE6}" type="datetime1">
              <a:rPr lang="en-US"/>
              <a:pPr>
                <a:defRPr/>
              </a:pPr>
              <a:t>3/30/22</a:t>
            </a:fld>
            <a:endParaRPr lang="en-US"/>
          </a:p>
        </p:txBody>
      </p:sp>
      <p:sp>
        <p:nvSpPr>
          <p:cNvPr id="6" name="Slide Number Placeholder 5">
            <a:extLst>
              <a:ext uri="{FF2B5EF4-FFF2-40B4-BE49-F238E27FC236}">
                <a16:creationId xmlns:a16="http://schemas.microsoft.com/office/drawing/2014/main" id="{FE15D42E-CE91-9246-B762-59BDA1D2D388}"/>
              </a:ext>
            </a:extLst>
          </p:cNvPr>
          <p:cNvSpPr>
            <a:spLocks noGrp="1"/>
          </p:cNvSpPr>
          <p:nvPr>
            <p:ph type="sldNum" sz="quarter" idx="11"/>
          </p:nvPr>
        </p:nvSpPr>
        <p:spPr/>
        <p:txBody>
          <a:bodyPr/>
          <a:lstStyle/>
          <a:p>
            <a:pPr>
              <a:defRPr/>
            </a:pPr>
            <a:fld id="{1780803C-097D-2141-89B8-A8A39314B5D1}" type="slidenum">
              <a:rPr lang="en-US"/>
              <a:pPr>
                <a:defRPr/>
              </a:pPr>
              <a:t>43</a:t>
            </a:fld>
            <a:endParaRPr lang="en-US"/>
          </a:p>
        </p:txBody>
      </p:sp>
    </p:spTree>
    <p:extLst>
      <p:ext uri="{BB962C8B-B14F-4D97-AF65-F5344CB8AC3E}">
        <p14:creationId xmlns:p14="http://schemas.microsoft.com/office/powerpoint/2010/main" val="30162298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a:extLst>
              <a:ext uri="{FF2B5EF4-FFF2-40B4-BE49-F238E27FC236}">
                <a16:creationId xmlns:a16="http://schemas.microsoft.com/office/drawing/2014/main" id="{49C936F3-D86A-7F47-95E7-1F234CB59119}"/>
              </a:ext>
            </a:extLst>
          </p:cNvPr>
          <p:cNvSpPr>
            <a:spLocks noGrp="1" noChangeArrowheads="1"/>
          </p:cNvSpPr>
          <p:nvPr>
            <p:ph type="title"/>
          </p:nvPr>
        </p:nvSpPr>
        <p:spPr/>
        <p:txBody>
          <a:bodyPr/>
          <a:lstStyle/>
          <a:p>
            <a:pPr eaLnBrk="1" hangingPunct="1"/>
            <a:r>
              <a:rPr lang="en-US" altLang="en-US"/>
              <a:t>Teams View AEs as Responsible for Client Outreach</a:t>
            </a:r>
          </a:p>
        </p:txBody>
      </p:sp>
      <p:sp>
        <p:nvSpPr>
          <p:cNvPr id="24578" name="Content Placeholder 2">
            <a:extLst>
              <a:ext uri="{FF2B5EF4-FFF2-40B4-BE49-F238E27FC236}">
                <a16:creationId xmlns:a16="http://schemas.microsoft.com/office/drawing/2014/main" id="{54656777-5F9C-A24E-A469-1498A01AD9E8}"/>
              </a:ext>
            </a:extLst>
          </p:cNvPr>
          <p:cNvSpPr>
            <a:spLocks noGrp="1" noChangeArrowheads="1"/>
          </p:cNvSpPr>
          <p:nvPr>
            <p:ph idx="1"/>
          </p:nvPr>
        </p:nvSpPr>
        <p:spPr>
          <a:xfrm>
            <a:off x="0" y="874643"/>
            <a:ext cx="12186184" cy="1754076"/>
          </a:xfrm>
        </p:spPr>
        <p:txBody>
          <a:bodyPr/>
          <a:lstStyle/>
          <a:p>
            <a:r>
              <a:rPr lang="en-US" altLang="en-US"/>
              <a:t>Perceived division of work between teams often shifts burden of client communication onto AEs.</a:t>
            </a:r>
          </a:p>
          <a:p>
            <a:pPr lvl="1"/>
            <a:r>
              <a:rPr lang="en-US" altLang="en-US">
                <a:latin typeface="Proxima Nova Rg"/>
              </a:rPr>
              <a:t>Example: Registrations force a lot of back and forth internally between AEs and registration team members, as well as between the driver and AEs in some circumstances.</a:t>
            </a:r>
            <a:endParaRPr lang="en-US" altLang="en-US"/>
          </a:p>
          <a:p>
            <a:pPr lvl="1"/>
            <a:endParaRPr lang="en-US" altLang="en-US"/>
          </a:p>
          <a:p>
            <a:r>
              <a:rPr lang="en-US" altLang="en-US"/>
              <a:t>AEs feel like this attitude from other teams adds to their already heavy workload.</a:t>
            </a:r>
          </a:p>
          <a:p>
            <a:pPr lvl="1"/>
            <a:endParaRPr lang="en-US" altLang="en-US"/>
          </a:p>
          <a:p>
            <a:endParaRPr lang="en-US" altLang="en-US"/>
          </a:p>
          <a:p>
            <a:pPr lvl="1"/>
            <a:endParaRPr lang="en-US" altLang="en-US"/>
          </a:p>
          <a:p>
            <a:endParaRPr lang="en-US" altLang="en-US"/>
          </a:p>
        </p:txBody>
      </p:sp>
      <p:sp>
        <p:nvSpPr>
          <p:cNvPr id="4" name="Date Placeholder 3">
            <a:extLst>
              <a:ext uri="{FF2B5EF4-FFF2-40B4-BE49-F238E27FC236}">
                <a16:creationId xmlns:a16="http://schemas.microsoft.com/office/drawing/2014/main" id="{11C313C2-B2FF-424A-A559-29953456A853}"/>
              </a:ext>
            </a:extLst>
          </p:cNvPr>
          <p:cNvSpPr>
            <a:spLocks noGrp="1"/>
          </p:cNvSpPr>
          <p:nvPr>
            <p:ph type="dt" sz="quarter" idx="10"/>
          </p:nvPr>
        </p:nvSpPr>
        <p:spPr/>
        <p:txBody>
          <a:bodyPr/>
          <a:lstStyle/>
          <a:p>
            <a:pPr>
              <a:defRPr/>
            </a:pPr>
            <a:fld id="{0DC338AE-E6C7-7647-A7E1-A407FD0B8BE6}" type="datetime1">
              <a:rPr lang="en-US"/>
              <a:pPr>
                <a:defRPr/>
              </a:pPr>
              <a:t>3/30/22</a:t>
            </a:fld>
            <a:endParaRPr lang="en-US"/>
          </a:p>
        </p:txBody>
      </p:sp>
      <p:sp>
        <p:nvSpPr>
          <p:cNvPr id="6" name="Slide Number Placeholder 5">
            <a:extLst>
              <a:ext uri="{FF2B5EF4-FFF2-40B4-BE49-F238E27FC236}">
                <a16:creationId xmlns:a16="http://schemas.microsoft.com/office/drawing/2014/main" id="{FE15D42E-CE91-9246-B762-59BDA1D2D388}"/>
              </a:ext>
            </a:extLst>
          </p:cNvPr>
          <p:cNvSpPr>
            <a:spLocks noGrp="1"/>
          </p:cNvSpPr>
          <p:nvPr>
            <p:ph type="sldNum" sz="quarter" idx="11"/>
          </p:nvPr>
        </p:nvSpPr>
        <p:spPr/>
        <p:txBody>
          <a:bodyPr/>
          <a:lstStyle/>
          <a:p>
            <a:pPr>
              <a:defRPr/>
            </a:pPr>
            <a:fld id="{1780803C-097D-2141-89B8-A8A39314B5D1}" type="slidenum">
              <a:rPr lang="en-US"/>
              <a:pPr>
                <a:defRPr/>
              </a:pPr>
              <a:t>44</a:t>
            </a:fld>
            <a:endParaRPr lang="en-US"/>
          </a:p>
        </p:txBody>
      </p:sp>
      <p:sp>
        <p:nvSpPr>
          <p:cNvPr id="2" name="TextBox 1">
            <a:extLst>
              <a:ext uri="{FF2B5EF4-FFF2-40B4-BE49-F238E27FC236}">
                <a16:creationId xmlns:a16="http://schemas.microsoft.com/office/drawing/2014/main" id="{F1386F27-88E4-4A99-BA18-6CCF70B78EBE}"/>
              </a:ext>
            </a:extLst>
          </p:cNvPr>
          <p:cNvSpPr txBox="1"/>
          <p:nvPr/>
        </p:nvSpPr>
        <p:spPr>
          <a:xfrm>
            <a:off x="1536798" y="2781591"/>
            <a:ext cx="9560480"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solidFill>
                  <a:srgbClr val="696868"/>
                </a:solidFill>
                <a:latin typeface="Proxima Nova Rg"/>
              </a:rPr>
              <a:t>"</a:t>
            </a:r>
            <a:r>
              <a:rPr lang="en-US" sz="1400">
                <a:solidFill>
                  <a:srgbClr val="696868"/>
                </a:solidFill>
                <a:latin typeface="Proxima Nova Rg"/>
                <a:cs typeface="Calibri"/>
              </a:rPr>
              <a:t>Uhm registration this is probably one of the biggest things and the biggest pain points. This is 'cause it's not a simple fix, right? Where other requests from fuel I want a new fuel card, right? That's a simple request. Go to fuel, submit it and it's done. Uh, registration's a little bit more hands on 'cause there's different requirements depending on that, and it's...it's just yeah, and so I think the biggest pain point for that goes is. It goes from from the driver. Say the driver called in hey, where's my registration? OK, so it goes to me. I go back to registration and say hey they need these requirements in order to complete the registration renewal, then I go back to the driver, driver goes back to me. It's...it's lot of...a lot of back and forth, where why isn't just registration taking ownership of it and going directly to to that person?</a:t>
            </a:r>
            <a:r>
              <a:rPr lang="en-US" sz="1400">
                <a:solidFill>
                  <a:srgbClr val="696868"/>
                </a:solidFill>
                <a:latin typeface="Proxima Nova Rg"/>
              </a:rPr>
              <a:t>"</a:t>
            </a:r>
          </a:p>
        </p:txBody>
      </p:sp>
    </p:spTree>
    <p:extLst>
      <p:ext uri="{BB962C8B-B14F-4D97-AF65-F5344CB8AC3E}">
        <p14:creationId xmlns:p14="http://schemas.microsoft.com/office/powerpoint/2010/main" val="22903487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728DA-6A21-4CF2-B993-11FC639D9A3A}"/>
              </a:ext>
            </a:extLst>
          </p:cNvPr>
          <p:cNvSpPr>
            <a:spLocks noGrp="1"/>
          </p:cNvSpPr>
          <p:nvPr>
            <p:ph type="title"/>
          </p:nvPr>
        </p:nvSpPr>
        <p:spPr/>
        <p:txBody>
          <a:bodyPr/>
          <a:lstStyle/>
          <a:p>
            <a:r>
              <a:rPr lang="en-US">
                <a:latin typeface="Proxima Nova Rg"/>
              </a:rPr>
              <a:t>Recommendations</a:t>
            </a:r>
          </a:p>
        </p:txBody>
      </p:sp>
      <p:sp>
        <p:nvSpPr>
          <p:cNvPr id="3" name="Date Placeholder 2">
            <a:extLst>
              <a:ext uri="{FF2B5EF4-FFF2-40B4-BE49-F238E27FC236}">
                <a16:creationId xmlns:a16="http://schemas.microsoft.com/office/drawing/2014/main" id="{32E1B151-8D3B-4D6C-99A0-7E7DD9C1DE54}"/>
              </a:ext>
            </a:extLst>
          </p:cNvPr>
          <p:cNvSpPr>
            <a:spLocks noGrp="1"/>
          </p:cNvSpPr>
          <p:nvPr>
            <p:ph type="dt" sz="half" idx="10"/>
          </p:nvPr>
        </p:nvSpPr>
        <p:spPr/>
        <p:txBody>
          <a:bodyPr/>
          <a:lstStyle/>
          <a:p>
            <a:pPr>
              <a:defRPr/>
            </a:pPr>
            <a:fld id="{8CAFBEFC-60C0-304A-B511-96A6B1FC478F}" type="datetime1">
              <a:rPr lang="en-US"/>
              <a:pPr>
                <a:defRPr/>
              </a:pPr>
              <a:t>3/30/22</a:t>
            </a:fld>
            <a:endParaRPr lang="en-US"/>
          </a:p>
        </p:txBody>
      </p:sp>
      <p:sp>
        <p:nvSpPr>
          <p:cNvPr id="4" name="Slide Number Placeholder 3">
            <a:extLst>
              <a:ext uri="{FF2B5EF4-FFF2-40B4-BE49-F238E27FC236}">
                <a16:creationId xmlns:a16="http://schemas.microsoft.com/office/drawing/2014/main" id="{25CB4F8D-CB6F-4D00-ABA2-74DAB2E1DBA4}"/>
              </a:ext>
            </a:extLst>
          </p:cNvPr>
          <p:cNvSpPr>
            <a:spLocks noGrp="1"/>
          </p:cNvSpPr>
          <p:nvPr>
            <p:ph type="sldNum" sz="quarter" idx="11"/>
          </p:nvPr>
        </p:nvSpPr>
        <p:spPr/>
        <p:txBody>
          <a:bodyPr/>
          <a:lstStyle/>
          <a:p>
            <a:pPr>
              <a:defRPr/>
            </a:pPr>
            <a:fld id="{F9F86CF4-3851-0846-B59C-370E07A79778}" type="slidenum">
              <a:rPr lang="en-US"/>
              <a:pPr>
                <a:defRPr/>
              </a:pPr>
              <a:t>45</a:t>
            </a:fld>
            <a:endParaRPr lang="en-US"/>
          </a:p>
        </p:txBody>
      </p:sp>
    </p:spTree>
    <p:extLst>
      <p:ext uri="{BB962C8B-B14F-4D97-AF65-F5344CB8AC3E}">
        <p14:creationId xmlns:p14="http://schemas.microsoft.com/office/powerpoint/2010/main" val="20853952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a:extLst>
              <a:ext uri="{FF2B5EF4-FFF2-40B4-BE49-F238E27FC236}">
                <a16:creationId xmlns:a16="http://schemas.microsoft.com/office/drawing/2014/main" id="{F71EBE2C-C087-EC41-B87F-0D64DB8603FB}"/>
              </a:ext>
            </a:extLst>
          </p:cNvPr>
          <p:cNvSpPr>
            <a:spLocks noGrp="1" noChangeArrowheads="1"/>
          </p:cNvSpPr>
          <p:nvPr>
            <p:ph type="title"/>
          </p:nvPr>
        </p:nvSpPr>
        <p:spPr/>
        <p:txBody>
          <a:bodyPr/>
          <a:lstStyle/>
          <a:p>
            <a:r>
              <a:rPr lang="en-US" altLang="en-US">
                <a:latin typeface="Proxima Nova Rg"/>
              </a:rPr>
              <a:t>Key Recommendations</a:t>
            </a:r>
          </a:p>
        </p:txBody>
      </p:sp>
      <p:sp>
        <p:nvSpPr>
          <p:cNvPr id="28674" name="Content Placeholder 2">
            <a:extLst>
              <a:ext uri="{FF2B5EF4-FFF2-40B4-BE49-F238E27FC236}">
                <a16:creationId xmlns:a16="http://schemas.microsoft.com/office/drawing/2014/main" id="{A337A773-442B-E644-87DB-BC20B9FC71D7}"/>
              </a:ext>
            </a:extLst>
          </p:cNvPr>
          <p:cNvSpPr>
            <a:spLocks noGrp="1" noChangeArrowheads="1"/>
          </p:cNvSpPr>
          <p:nvPr>
            <p:ph idx="1"/>
          </p:nvPr>
        </p:nvSpPr>
        <p:spPr/>
        <p:txBody>
          <a:bodyPr/>
          <a:lstStyle/>
          <a:p>
            <a:r>
              <a:rPr lang="en-US" altLang="en-US">
                <a:latin typeface="Proxima Nova Rg"/>
              </a:rPr>
              <a:t>Fleet Action Center presents an opportunity to shift to a proactive style of fleet management; however, AEs need a work environment that provides them the cognitive space, tools, and data to enable strategic thinking.</a:t>
            </a:r>
          </a:p>
          <a:p>
            <a:pPr marL="0" indent="0">
              <a:buNone/>
            </a:pPr>
            <a:endParaRPr lang="en-US" altLang="en-US">
              <a:latin typeface="Proxima Nova Rg"/>
            </a:endParaRPr>
          </a:p>
          <a:p>
            <a:r>
              <a:rPr lang="en-US" altLang="en-US">
                <a:latin typeface="Proxima Nova Rg"/>
              </a:rPr>
              <a:t>Reduce cognitive workload by identifying and eliminating tasks that can be automated or assigned to other groups.</a:t>
            </a:r>
            <a:endParaRPr lang="en-US"/>
          </a:p>
          <a:p>
            <a:pPr marL="0" indent="0">
              <a:buNone/>
            </a:pPr>
            <a:endParaRPr lang="en-US" altLang="en-US">
              <a:latin typeface="Proxima Nova Rg"/>
            </a:endParaRPr>
          </a:p>
          <a:p>
            <a:r>
              <a:rPr lang="en-US" altLang="en-US">
                <a:latin typeface="Proxima Nova Rg"/>
              </a:rPr>
              <a:t>Further reduce cognitive workload by consolidating information across UIs and eliminating inconsistencies and other usability issues within remaining UIs.</a:t>
            </a:r>
            <a:endParaRPr lang="en-US"/>
          </a:p>
          <a:p>
            <a:pPr marL="0" indent="0">
              <a:buNone/>
            </a:pPr>
            <a:endParaRPr lang="en-US" altLang="en-US">
              <a:latin typeface="Proxima Nova Rg"/>
            </a:endParaRPr>
          </a:p>
          <a:p>
            <a:r>
              <a:rPr lang="en-US" altLang="en-US">
                <a:latin typeface="Proxima Nova Rg"/>
              </a:rPr>
              <a:t>Focus on encouraging positive proactive behaviors to drive KPIs.</a:t>
            </a:r>
            <a:endParaRPr lang="en-US" altLang="en-US"/>
          </a:p>
          <a:p>
            <a:pPr marL="0" indent="0">
              <a:buNone/>
            </a:pPr>
            <a:endParaRPr lang="en-US" altLang="en-US">
              <a:latin typeface="Proxima Nova Rg"/>
            </a:endParaRPr>
          </a:p>
          <a:p>
            <a:pPr marL="0" indent="0">
              <a:buNone/>
            </a:pPr>
            <a:endParaRPr lang="en-US" altLang="en-US">
              <a:latin typeface="Proxima Nova Rg"/>
            </a:endParaRPr>
          </a:p>
          <a:p>
            <a:pPr marL="457200" lvl="1" indent="0">
              <a:buNone/>
            </a:pPr>
            <a:endParaRPr lang="en-US" altLang="en-US">
              <a:latin typeface="Proxima Nova Rg"/>
            </a:endParaRPr>
          </a:p>
          <a:p>
            <a:pPr marL="457200" lvl="1" indent="0">
              <a:buNone/>
            </a:pPr>
            <a:endParaRPr lang="en-US" altLang="en-US">
              <a:latin typeface="Proxima Nova Rg"/>
            </a:endParaRPr>
          </a:p>
        </p:txBody>
      </p:sp>
      <p:sp>
        <p:nvSpPr>
          <p:cNvPr id="4" name="Date Placeholder 3">
            <a:extLst>
              <a:ext uri="{FF2B5EF4-FFF2-40B4-BE49-F238E27FC236}">
                <a16:creationId xmlns:a16="http://schemas.microsoft.com/office/drawing/2014/main" id="{6973AC1D-ABB9-1E4F-9136-BED3B6E2E2D6}"/>
              </a:ext>
            </a:extLst>
          </p:cNvPr>
          <p:cNvSpPr>
            <a:spLocks noGrp="1"/>
          </p:cNvSpPr>
          <p:nvPr>
            <p:ph type="dt" sz="quarter" idx="10"/>
          </p:nvPr>
        </p:nvSpPr>
        <p:spPr/>
        <p:txBody>
          <a:bodyPr/>
          <a:lstStyle/>
          <a:p>
            <a:pPr>
              <a:defRPr/>
            </a:pPr>
            <a:fld id="{E66C1724-1F8E-6C4C-B063-97A2E576BD48}" type="datetime1">
              <a:rPr lang="en-US" smtClean="0"/>
              <a:pPr>
                <a:defRPr/>
              </a:pPr>
              <a:t>3/30/22</a:t>
            </a:fld>
            <a:endParaRPr lang="en-US"/>
          </a:p>
        </p:txBody>
      </p:sp>
      <p:sp>
        <p:nvSpPr>
          <p:cNvPr id="6" name="Slide Number Placeholder 5">
            <a:extLst>
              <a:ext uri="{FF2B5EF4-FFF2-40B4-BE49-F238E27FC236}">
                <a16:creationId xmlns:a16="http://schemas.microsoft.com/office/drawing/2014/main" id="{61F88ABA-7B0B-6046-82B6-16FA8090495B}"/>
              </a:ext>
            </a:extLst>
          </p:cNvPr>
          <p:cNvSpPr>
            <a:spLocks noGrp="1"/>
          </p:cNvSpPr>
          <p:nvPr>
            <p:ph type="sldNum" sz="quarter" idx="11"/>
          </p:nvPr>
        </p:nvSpPr>
        <p:spPr/>
        <p:txBody>
          <a:bodyPr/>
          <a:lstStyle/>
          <a:p>
            <a:pPr>
              <a:defRPr/>
            </a:pPr>
            <a:fld id="{4D82BB7A-B974-C542-9A7B-15183685757C}" type="slidenum">
              <a:rPr lang="en-US" smtClean="0"/>
              <a:pPr>
                <a:defRPr/>
              </a:pPr>
              <a:t>46</a:t>
            </a:fld>
            <a:endParaRPr lang="en-US"/>
          </a:p>
        </p:txBody>
      </p:sp>
    </p:spTree>
    <p:extLst>
      <p:ext uri="{BB962C8B-B14F-4D97-AF65-F5344CB8AC3E}">
        <p14:creationId xmlns:p14="http://schemas.microsoft.com/office/powerpoint/2010/main" val="2125463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a:extLst>
              <a:ext uri="{FF2B5EF4-FFF2-40B4-BE49-F238E27FC236}">
                <a16:creationId xmlns:a16="http://schemas.microsoft.com/office/drawing/2014/main" id="{F71EBE2C-C087-EC41-B87F-0D64DB8603FB}"/>
              </a:ext>
            </a:extLst>
          </p:cNvPr>
          <p:cNvSpPr>
            <a:spLocks noGrp="1" noChangeArrowheads="1"/>
          </p:cNvSpPr>
          <p:nvPr>
            <p:ph type="title"/>
          </p:nvPr>
        </p:nvSpPr>
        <p:spPr/>
        <p:txBody>
          <a:bodyPr/>
          <a:lstStyle/>
          <a:p>
            <a:r>
              <a:rPr lang="en-US" altLang="en-US">
                <a:latin typeface="Proxima Nova Rg"/>
              </a:rPr>
              <a:t>Restructure Information Access to Improve Efficiency</a:t>
            </a:r>
          </a:p>
        </p:txBody>
      </p:sp>
      <p:sp>
        <p:nvSpPr>
          <p:cNvPr id="28674" name="Content Placeholder 2">
            <a:extLst>
              <a:ext uri="{FF2B5EF4-FFF2-40B4-BE49-F238E27FC236}">
                <a16:creationId xmlns:a16="http://schemas.microsoft.com/office/drawing/2014/main" id="{A337A773-442B-E644-87DB-BC20B9FC71D7}"/>
              </a:ext>
            </a:extLst>
          </p:cNvPr>
          <p:cNvSpPr>
            <a:spLocks noGrp="1" noChangeArrowheads="1"/>
          </p:cNvSpPr>
          <p:nvPr>
            <p:ph idx="1"/>
          </p:nvPr>
        </p:nvSpPr>
        <p:spPr/>
        <p:txBody>
          <a:bodyPr/>
          <a:lstStyle/>
          <a:p>
            <a:r>
              <a:rPr lang="en-US" altLang="en-US">
                <a:latin typeface="Proxima Nova Rg"/>
              </a:rPr>
              <a:t>Forcing users to jump between multiple applications has two primary negative impacts to the user experience.</a:t>
            </a:r>
          </a:p>
          <a:p>
            <a:pPr lvl="1"/>
            <a:r>
              <a:rPr lang="en-US" altLang="en-US">
                <a:latin typeface="Proxima Nova Rg"/>
              </a:rPr>
              <a:t>Increases number of clicks to complete tasks.</a:t>
            </a:r>
          </a:p>
          <a:p>
            <a:pPr lvl="1"/>
            <a:r>
              <a:rPr lang="en-US" altLang="en-US">
                <a:latin typeface="Proxima Nova Rg"/>
              </a:rPr>
              <a:t>Forces an increase on short term memory load, which risks erroneous carry over of information, or introduction of another tool to use as a notepad for retrieved information.</a:t>
            </a:r>
          </a:p>
          <a:p>
            <a:pPr marL="457200" lvl="1" indent="0">
              <a:buNone/>
            </a:pPr>
            <a:endParaRPr lang="en-US" altLang="en-US">
              <a:latin typeface="Proxima Nova Rg"/>
            </a:endParaRPr>
          </a:p>
          <a:p>
            <a:pPr marL="457200" lvl="1" indent="0" algn="ctr">
              <a:buNone/>
            </a:pPr>
            <a:r>
              <a:rPr lang="en-US" altLang="en-US" sz="1400">
                <a:latin typeface="Proxima Nova Rg"/>
              </a:rPr>
              <a:t>"</a:t>
            </a:r>
            <a:r>
              <a:rPr lang="en-US" sz="1400">
                <a:latin typeface="Proxima Nova Rg"/>
              </a:rPr>
              <a:t>When I'm like, you know, trying to to bounce back from system to system then find out like where the registration went and what happened. So yeah to have like a simple click in fleet view where it would open up a blank word doc to just note stuff down and keep track of your thoughts while you're researching something would be helpful.</a:t>
            </a:r>
            <a:r>
              <a:rPr lang="en-US" altLang="en-US" sz="1400">
                <a:latin typeface="Proxima Nova Rg"/>
              </a:rPr>
              <a:t>"</a:t>
            </a:r>
          </a:p>
          <a:p>
            <a:endParaRPr lang="en-US" altLang="en-US">
              <a:latin typeface="Proxima Nova Rg"/>
            </a:endParaRPr>
          </a:p>
          <a:p>
            <a:r>
              <a:rPr lang="en-US" altLang="en-US">
                <a:latin typeface="Proxima Nova Rg"/>
              </a:rPr>
              <a:t>Centralize vehicle and driver data as much as possible into one application.</a:t>
            </a:r>
            <a:endParaRPr lang="en-US"/>
          </a:p>
          <a:p>
            <a:pPr marL="0" indent="0">
              <a:buNone/>
            </a:pPr>
            <a:endParaRPr lang="en-US" altLang="en-US">
              <a:latin typeface="Proxima Nova Rg"/>
            </a:endParaRPr>
          </a:p>
          <a:p>
            <a:r>
              <a:rPr lang="en-US" altLang="en-US">
                <a:latin typeface="Proxima Nova Rg"/>
              </a:rPr>
              <a:t>Consider eliminating the need for employees to select a client fleet before looking for drivers or vehicles.</a:t>
            </a:r>
          </a:p>
          <a:p>
            <a:pPr marL="457200" lvl="1" indent="0">
              <a:buNone/>
            </a:pPr>
            <a:endParaRPr lang="en-US" altLang="en-US">
              <a:latin typeface="Proxima Nova Rg"/>
            </a:endParaRPr>
          </a:p>
          <a:p>
            <a:pPr marL="457200" lvl="1" indent="0">
              <a:buNone/>
            </a:pPr>
            <a:endParaRPr lang="en-US" altLang="en-US">
              <a:latin typeface="Proxima Nova Rg"/>
            </a:endParaRPr>
          </a:p>
        </p:txBody>
      </p:sp>
      <p:sp>
        <p:nvSpPr>
          <p:cNvPr id="4" name="Date Placeholder 3">
            <a:extLst>
              <a:ext uri="{FF2B5EF4-FFF2-40B4-BE49-F238E27FC236}">
                <a16:creationId xmlns:a16="http://schemas.microsoft.com/office/drawing/2014/main" id="{6973AC1D-ABB9-1E4F-9136-BED3B6E2E2D6}"/>
              </a:ext>
            </a:extLst>
          </p:cNvPr>
          <p:cNvSpPr>
            <a:spLocks noGrp="1"/>
          </p:cNvSpPr>
          <p:nvPr>
            <p:ph type="dt" sz="quarter" idx="10"/>
          </p:nvPr>
        </p:nvSpPr>
        <p:spPr/>
        <p:txBody>
          <a:bodyPr/>
          <a:lstStyle/>
          <a:p>
            <a:pPr>
              <a:defRPr/>
            </a:pPr>
            <a:fld id="{E66C1724-1F8E-6C4C-B063-97A2E576BD48}" type="datetime1">
              <a:rPr lang="en-US" smtClean="0"/>
              <a:pPr>
                <a:defRPr/>
              </a:pPr>
              <a:t>3/30/22</a:t>
            </a:fld>
            <a:endParaRPr lang="en-US"/>
          </a:p>
        </p:txBody>
      </p:sp>
      <p:sp>
        <p:nvSpPr>
          <p:cNvPr id="6" name="Slide Number Placeholder 5">
            <a:extLst>
              <a:ext uri="{FF2B5EF4-FFF2-40B4-BE49-F238E27FC236}">
                <a16:creationId xmlns:a16="http://schemas.microsoft.com/office/drawing/2014/main" id="{61F88ABA-7B0B-6046-82B6-16FA8090495B}"/>
              </a:ext>
            </a:extLst>
          </p:cNvPr>
          <p:cNvSpPr>
            <a:spLocks noGrp="1"/>
          </p:cNvSpPr>
          <p:nvPr>
            <p:ph type="sldNum" sz="quarter" idx="11"/>
          </p:nvPr>
        </p:nvSpPr>
        <p:spPr/>
        <p:txBody>
          <a:bodyPr/>
          <a:lstStyle/>
          <a:p>
            <a:pPr>
              <a:defRPr/>
            </a:pPr>
            <a:fld id="{4D82BB7A-B974-C542-9A7B-15183685757C}" type="slidenum">
              <a:rPr lang="en-US" smtClean="0"/>
              <a:pPr>
                <a:defRPr/>
              </a:pPr>
              <a:t>47</a:t>
            </a:fld>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a:extLst>
              <a:ext uri="{FF2B5EF4-FFF2-40B4-BE49-F238E27FC236}">
                <a16:creationId xmlns:a16="http://schemas.microsoft.com/office/drawing/2014/main" id="{F71EBE2C-C087-EC41-B87F-0D64DB8603FB}"/>
              </a:ext>
            </a:extLst>
          </p:cNvPr>
          <p:cNvSpPr>
            <a:spLocks noGrp="1" noChangeArrowheads="1"/>
          </p:cNvSpPr>
          <p:nvPr>
            <p:ph type="title"/>
          </p:nvPr>
        </p:nvSpPr>
        <p:spPr/>
        <p:txBody>
          <a:bodyPr/>
          <a:lstStyle/>
          <a:p>
            <a:r>
              <a:rPr lang="en-US" altLang="en-US">
                <a:latin typeface="Proxima Nova Rg"/>
              </a:rPr>
              <a:t>Eliminate Usability Issues within </a:t>
            </a:r>
            <a:r>
              <a:rPr lang="en-US" altLang="en-US" err="1">
                <a:latin typeface="Proxima Nova Rg"/>
              </a:rPr>
              <a:t>FleetView</a:t>
            </a:r>
            <a:endParaRPr lang="en-US" altLang="en-US">
              <a:latin typeface="Proxima Nova Rg"/>
            </a:endParaRPr>
          </a:p>
        </p:txBody>
      </p:sp>
      <p:sp>
        <p:nvSpPr>
          <p:cNvPr id="28674" name="Content Placeholder 2">
            <a:extLst>
              <a:ext uri="{FF2B5EF4-FFF2-40B4-BE49-F238E27FC236}">
                <a16:creationId xmlns:a16="http://schemas.microsoft.com/office/drawing/2014/main" id="{A337A773-442B-E644-87DB-BC20B9FC71D7}"/>
              </a:ext>
            </a:extLst>
          </p:cNvPr>
          <p:cNvSpPr>
            <a:spLocks noGrp="1" noChangeArrowheads="1"/>
          </p:cNvSpPr>
          <p:nvPr>
            <p:ph idx="1"/>
          </p:nvPr>
        </p:nvSpPr>
        <p:spPr/>
        <p:txBody>
          <a:bodyPr/>
          <a:lstStyle/>
          <a:p>
            <a:r>
              <a:rPr lang="en-US">
                <a:latin typeface="Proxima Nova Rg"/>
              </a:rPr>
              <a:t>Inconsistent interactions impact a tool’s learnability and increase the time it takes for a user to become autonomous and efficient in the tasks requiring it.</a:t>
            </a:r>
          </a:p>
          <a:p>
            <a:endParaRPr lang="en-US">
              <a:latin typeface="Proxima Nova Rg"/>
            </a:endParaRPr>
          </a:p>
          <a:p>
            <a:r>
              <a:rPr lang="en-US">
                <a:latin typeface="Proxima Nova Rg"/>
              </a:rPr>
              <a:t>If users must select a client before using a tool or performing a task, then make when a user performs the selection consistent across all instances.</a:t>
            </a:r>
          </a:p>
          <a:p>
            <a:endParaRPr lang="en-US">
              <a:latin typeface="Proxima Nova Rg"/>
            </a:endParaRPr>
          </a:p>
          <a:p>
            <a:r>
              <a:rPr lang="en-US">
                <a:latin typeface="Proxima Nova Rg"/>
              </a:rPr>
              <a:t>Previous research and expert evaluations by the UX team have found inconsistent interactions within the various sections of FleetView, so a plan should be created to address those identified inconsistencies. </a:t>
            </a:r>
          </a:p>
          <a:p>
            <a:pPr lvl="1" indent="0"/>
            <a:endParaRPr lang="en-US">
              <a:latin typeface="Proxima Nova Rg"/>
            </a:endParaRPr>
          </a:p>
          <a:p>
            <a:endParaRPr lang="en-US">
              <a:latin typeface="Proxima Nova Rg"/>
            </a:endParaRPr>
          </a:p>
          <a:p>
            <a:endParaRPr lang="en-US">
              <a:latin typeface="Proxima Nova Rg"/>
            </a:endParaRPr>
          </a:p>
        </p:txBody>
      </p:sp>
      <p:sp>
        <p:nvSpPr>
          <p:cNvPr id="4" name="Date Placeholder 3">
            <a:extLst>
              <a:ext uri="{FF2B5EF4-FFF2-40B4-BE49-F238E27FC236}">
                <a16:creationId xmlns:a16="http://schemas.microsoft.com/office/drawing/2014/main" id="{6973AC1D-ABB9-1E4F-9136-BED3B6E2E2D6}"/>
              </a:ext>
            </a:extLst>
          </p:cNvPr>
          <p:cNvSpPr>
            <a:spLocks noGrp="1"/>
          </p:cNvSpPr>
          <p:nvPr>
            <p:ph type="dt" sz="quarter" idx="10"/>
          </p:nvPr>
        </p:nvSpPr>
        <p:spPr/>
        <p:txBody>
          <a:bodyPr/>
          <a:lstStyle/>
          <a:p>
            <a:pPr>
              <a:defRPr/>
            </a:pPr>
            <a:fld id="{E66C1724-1F8E-6C4C-B063-97A2E576BD48}" type="datetime1">
              <a:rPr lang="en-US" smtClean="0"/>
              <a:pPr>
                <a:defRPr/>
              </a:pPr>
              <a:t>3/30/22</a:t>
            </a:fld>
            <a:endParaRPr lang="en-US"/>
          </a:p>
        </p:txBody>
      </p:sp>
      <p:sp>
        <p:nvSpPr>
          <p:cNvPr id="6" name="Slide Number Placeholder 5">
            <a:extLst>
              <a:ext uri="{FF2B5EF4-FFF2-40B4-BE49-F238E27FC236}">
                <a16:creationId xmlns:a16="http://schemas.microsoft.com/office/drawing/2014/main" id="{61F88ABA-7B0B-6046-82B6-16FA8090495B}"/>
              </a:ext>
            </a:extLst>
          </p:cNvPr>
          <p:cNvSpPr>
            <a:spLocks noGrp="1"/>
          </p:cNvSpPr>
          <p:nvPr>
            <p:ph type="sldNum" sz="quarter" idx="11"/>
          </p:nvPr>
        </p:nvSpPr>
        <p:spPr/>
        <p:txBody>
          <a:bodyPr/>
          <a:lstStyle/>
          <a:p>
            <a:pPr>
              <a:defRPr/>
            </a:pPr>
            <a:fld id="{4D82BB7A-B974-C542-9A7B-15183685757C}" type="slidenum">
              <a:rPr lang="en-US" smtClean="0"/>
              <a:pPr>
                <a:defRPr/>
              </a:pPr>
              <a:t>48</a:t>
            </a:fld>
            <a:endParaRPr lang="en-US"/>
          </a:p>
        </p:txBody>
      </p:sp>
    </p:spTree>
    <p:extLst>
      <p:ext uri="{BB962C8B-B14F-4D97-AF65-F5344CB8AC3E}">
        <p14:creationId xmlns:p14="http://schemas.microsoft.com/office/powerpoint/2010/main" val="29887754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a:extLst>
              <a:ext uri="{FF2B5EF4-FFF2-40B4-BE49-F238E27FC236}">
                <a16:creationId xmlns:a16="http://schemas.microsoft.com/office/drawing/2014/main" id="{F71EBE2C-C087-EC41-B87F-0D64DB8603FB}"/>
              </a:ext>
            </a:extLst>
          </p:cNvPr>
          <p:cNvSpPr>
            <a:spLocks noGrp="1" noChangeArrowheads="1"/>
          </p:cNvSpPr>
          <p:nvPr>
            <p:ph type="title"/>
          </p:nvPr>
        </p:nvSpPr>
        <p:spPr/>
        <p:txBody>
          <a:bodyPr/>
          <a:lstStyle/>
          <a:p>
            <a:r>
              <a:rPr lang="en-US">
                <a:latin typeface="Proxima Nova Rg"/>
              </a:rPr>
              <a:t>Continue Performance Improvements and Upgrades</a:t>
            </a:r>
            <a:endParaRPr lang="en-US"/>
          </a:p>
        </p:txBody>
      </p:sp>
      <p:sp>
        <p:nvSpPr>
          <p:cNvPr id="28674" name="Content Placeholder 2">
            <a:extLst>
              <a:ext uri="{FF2B5EF4-FFF2-40B4-BE49-F238E27FC236}">
                <a16:creationId xmlns:a16="http://schemas.microsoft.com/office/drawing/2014/main" id="{A337A773-442B-E644-87DB-BC20B9FC71D7}"/>
              </a:ext>
            </a:extLst>
          </p:cNvPr>
          <p:cNvSpPr>
            <a:spLocks noGrp="1" noChangeArrowheads="1"/>
          </p:cNvSpPr>
          <p:nvPr>
            <p:ph idx="1"/>
          </p:nvPr>
        </p:nvSpPr>
        <p:spPr/>
        <p:txBody>
          <a:bodyPr/>
          <a:lstStyle/>
          <a:p>
            <a:r>
              <a:rPr lang="en-US">
                <a:latin typeface="Proxima Nova Rg"/>
              </a:rPr>
              <a:t>Performance issues appear in multiple Wheels applications and have multiple negative impacts on the user experience.</a:t>
            </a:r>
          </a:p>
          <a:p>
            <a:pPr lvl="1"/>
            <a:r>
              <a:rPr lang="en-US">
                <a:latin typeface="Proxima Nova Rg"/>
              </a:rPr>
              <a:t>Increased time on task as users wait for screens to populate.</a:t>
            </a:r>
          </a:p>
          <a:p>
            <a:pPr lvl="1"/>
            <a:r>
              <a:rPr lang="en-US">
                <a:latin typeface="Proxima Nova Rg"/>
              </a:rPr>
              <a:t>Exceptionally long waits lead to users disengaging from a task entirely and directing their focus elsewhere.</a:t>
            </a:r>
          </a:p>
          <a:p>
            <a:endParaRPr lang="en-US" altLang="en-US">
              <a:latin typeface="Proxima Nova Rg"/>
            </a:endParaRPr>
          </a:p>
          <a:p>
            <a:r>
              <a:rPr lang="en-US" altLang="en-US">
                <a:latin typeface="Proxima Nova Rg"/>
              </a:rPr>
              <a:t>Upgrading older reports (DART reports) will eliminate situations in which people must wait substantial amounts of time before continuing with a task.</a:t>
            </a:r>
            <a:endParaRPr lang="en-US"/>
          </a:p>
          <a:p>
            <a:pPr marL="457200" lvl="1" indent="0">
              <a:buNone/>
            </a:pPr>
            <a:endParaRPr lang="en-US" altLang="en-US">
              <a:latin typeface="Proxima Nova Rg"/>
            </a:endParaRPr>
          </a:p>
          <a:p>
            <a:pPr marL="457200" lvl="1" indent="0">
              <a:buNone/>
            </a:pPr>
            <a:endParaRPr lang="en-US" altLang="en-US">
              <a:latin typeface="Proxima Nova Rg"/>
            </a:endParaRPr>
          </a:p>
        </p:txBody>
      </p:sp>
      <p:sp>
        <p:nvSpPr>
          <p:cNvPr id="4" name="Date Placeholder 3">
            <a:extLst>
              <a:ext uri="{FF2B5EF4-FFF2-40B4-BE49-F238E27FC236}">
                <a16:creationId xmlns:a16="http://schemas.microsoft.com/office/drawing/2014/main" id="{6973AC1D-ABB9-1E4F-9136-BED3B6E2E2D6}"/>
              </a:ext>
            </a:extLst>
          </p:cNvPr>
          <p:cNvSpPr>
            <a:spLocks noGrp="1"/>
          </p:cNvSpPr>
          <p:nvPr>
            <p:ph type="dt" sz="quarter" idx="10"/>
          </p:nvPr>
        </p:nvSpPr>
        <p:spPr/>
        <p:txBody>
          <a:bodyPr/>
          <a:lstStyle/>
          <a:p>
            <a:pPr>
              <a:defRPr/>
            </a:pPr>
            <a:fld id="{E66C1724-1F8E-6C4C-B063-97A2E576BD48}" type="datetime1">
              <a:rPr lang="en-US" smtClean="0"/>
              <a:pPr>
                <a:defRPr/>
              </a:pPr>
              <a:t>3/30/22</a:t>
            </a:fld>
            <a:endParaRPr lang="en-US"/>
          </a:p>
        </p:txBody>
      </p:sp>
      <p:sp>
        <p:nvSpPr>
          <p:cNvPr id="6" name="Slide Number Placeholder 5">
            <a:extLst>
              <a:ext uri="{FF2B5EF4-FFF2-40B4-BE49-F238E27FC236}">
                <a16:creationId xmlns:a16="http://schemas.microsoft.com/office/drawing/2014/main" id="{61F88ABA-7B0B-6046-82B6-16FA8090495B}"/>
              </a:ext>
            </a:extLst>
          </p:cNvPr>
          <p:cNvSpPr>
            <a:spLocks noGrp="1"/>
          </p:cNvSpPr>
          <p:nvPr>
            <p:ph type="sldNum" sz="quarter" idx="11"/>
          </p:nvPr>
        </p:nvSpPr>
        <p:spPr/>
        <p:txBody>
          <a:bodyPr/>
          <a:lstStyle/>
          <a:p>
            <a:pPr>
              <a:defRPr/>
            </a:pPr>
            <a:fld id="{4D82BB7A-B974-C542-9A7B-15183685757C}" type="slidenum">
              <a:rPr lang="en-US" smtClean="0"/>
              <a:pPr>
                <a:defRPr/>
              </a:pPr>
              <a:t>49</a:t>
            </a:fld>
            <a:endParaRPr lang="en-US"/>
          </a:p>
        </p:txBody>
      </p:sp>
    </p:spTree>
    <p:extLst>
      <p:ext uri="{BB962C8B-B14F-4D97-AF65-F5344CB8AC3E}">
        <p14:creationId xmlns:p14="http://schemas.microsoft.com/office/powerpoint/2010/main" val="3112455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8DE38-9F75-423D-957E-569775DA9E9A}"/>
              </a:ext>
            </a:extLst>
          </p:cNvPr>
          <p:cNvSpPr>
            <a:spLocks noGrp="1"/>
          </p:cNvSpPr>
          <p:nvPr>
            <p:ph type="title"/>
          </p:nvPr>
        </p:nvSpPr>
        <p:spPr/>
        <p:txBody>
          <a:bodyPr/>
          <a:lstStyle/>
          <a:p>
            <a:r>
              <a:rPr lang="en-US">
                <a:latin typeface="Proxima Nova Rg"/>
              </a:rPr>
              <a:t>Executive Summary</a:t>
            </a:r>
            <a:endParaRPr lang="en-US"/>
          </a:p>
        </p:txBody>
      </p:sp>
      <p:sp>
        <p:nvSpPr>
          <p:cNvPr id="3" name="Content Placeholder 2">
            <a:extLst>
              <a:ext uri="{FF2B5EF4-FFF2-40B4-BE49-F238E27FC236}">
                <a16:creationId xmlns:a16="http://schemas.microsoft.com/office/drawing/2014/main" id="{690B1B0C-0B63-45C4-8E2B-86332B99CD48}"/>
              </a:ext>
            </a:extLst>
          </p:cNvPr>
          <p:cNvSpPr>
            <a:spLocks noGrp="1"/>
          </p:cNvSpPr>
          <p:nvPr>
            <p:ph idx="1"/>
          </p:nvPr>
        </p:nvSpPr>
        <p:spPr/>
        <p:txBody>
          <a:bodyPr/>
          <a:lstStyle/>
          <a:p>
            <a:r>
              <a:rPr lang="en-US">
                <a:latin typeface="Proxima Nova Rg"/>
              </a:rPr>
              <a:t>Unresolved communication issues have resulted in other teams leaving all client communications up to AEs.</a:t>
            </a:r>
            <a:endParaRPr lang="en-US" dirty="0"/>
          </a:p>
          <a:p>
            <a:pPr lvl="1"/>
            <a:r>
              <a:rPr lang="en-US">
                <a:latin typeface="Proxima Nova Rg"/>
              </a:rPr>
              <a:t>This increases the AE workload, as pointed out by multiple participants.</a:t>
            </a:r>
            <a:endParaRPr lang="en-US" dirty="0"/>
          </a:p>
          <a:p>
            <a:pPr lvl="1"/>
            <a:r>
              <a:rPr lang="en-US">
                <a:latin typeface="Proxima Nova Rg"/>
              </a:rPr>
              <a:t>In one observed instance, a VIM associate completely stopped responding to an AE's requests for updates, leaving the case in limbo. </a:t>
            </a:r>
            <a:endParaRPr lang="en-US"/>
          </a:p>
          <a:p>
            <a:pPr lvl="1"/>
            <a:endParaRPr lang="en-US" dirty="0"/>
          </a:p>
          <a:p>
            <a:r>
              <a:rPr lang="en-US">
                <a:latin typeface="Proxima Nova Rg"/>
              </a:rPr>
              <a:t>Observed communication issues require clear boundaries and guidelines that are then documented and communicated across all teams.</a:t>
            </a:r>
          </a:p>
          <a:p>
            <a:pPr lvl="1"/>
            <a:r>
              <a:rPr lang="en-US">
                <a:latin typeface="Proxima Nova Rg"/>
              </a:rPr>
              <a:t>If other teams will be allowed to directly contact clients, ensure they have call scripts to reference.</a:t>
            </a:r>
            <a:endParaRPr lang="en-US" dirty="0"/>
          </a:p>
          <a:p>
            <a:pPr lvl="1"/>
            <a:endParaRPr lang="en-US"/>
          </a:p>
          <a:p>
            <a:pPr lvl="1"/>
            <a:endParaRPr lang="en-US"/>
          </a:p>
          <a:p>
            <a:endParaRPr lang="en-US"/>
          </a:p>
        </p:txBody>
      </p:sp>
      <p:sp>
        <p:nvSpPr>
          <p:cNvPr id="4" name="Date Placeholder 3">
            <a:extLst>
              <a:ext uri="{FF2B5EF4-FFF2-40B4-BE49-F238E27FC236}">
                <a16:creationId xmlns:a16="http://schemas.microsoft.com/office/drawing/2014/main" id="{62BC053A-7E98-4B76-BEC1-767AFEEBEE0F}"/>
              </a:ext>
            </a:extLst>
          </p:cNvPr>
          <p:cNvSpPr>
            <a:spLocks noGrp="1"/>
          </p:cNvSpPr>
          <p:nvPr>
            <p:ph type="dt" sz="half" idx="10"/>
          </p:nvPr>
        </p:nvSpPr>
        <p:spPr/>
        <p:txBody>
          <a:bodyPr/>
          <a:lstStyle/>
          <a:p>
            <a:pPr>
              <a:defRPr/>
            </a:pPr>
            <a:fld id="{48DC7F04-A10E-EE41-B210-74CC97140B01}" type="datetime1">
              <a:rPr lang="en-US"/>
              <a:pPr>
                <a:defRPr/>
              </a:pPr>
              <a:t>3/30/22</a:t>
            </a:fld>
            <a:endParaRPr lang="en-US"/>
          </a:p>
        </p:txBody>
      </p:sp>
      <p:sp>
        <p:nvSpPr>
          <p:cNvPr id="5" name="Slide Number Placeholder 4">
            <a:extLst>
              <a:ext uri="{FF2B5EF4-FFF2-40B4-BE49-F238E27FC236}">
                <a16:creationId xmlns:a16="http://schemas.microsoft.com/office/drawing/2014/main" id="{1C8743CA-3496-491F-8892-005993D9400B}"/>
              </a:ext>
            </a:extLst>
          </p:cNvPr>
          <p:cNvSpPr>
            <a:spLocks noGrp="1"/>
          </p:cNvSpPr>
          <p:nvPr>
            <p:ph type="sldNum" sz="quarter" idx="11"/>
          </p:nvPr>
        </p:nvSpPr>
        <p:spPr/>
        <p:txBody>
          <a:bodyPr/>
          <a:lstStyle/>
          <a:p>
            <a:pPr>
              <a:defRPr/>
            </a:pPr>
            <a:fld id="{C1345A0C-6F28-3E4C-B95F-85B47241162D}" type="slidenum">
              <a:rPr lang="en-US"/>
              <a:pPr>
                <a:defRPr/>
              </a:pPr>
              <a:t>5</a:t>
            </a:fld>
            <a:endParaRPr lang="en-US"/>
          </a:p>
        </p:txBody>
      </p:sp>
    </p:spTree>
    <p:extLst>
      <p:ext uri="{BB962C8B-B14F-4D97-AF65-F5344CB8AC3E}">
        <p14:creationId xmlns:p14="http://schemas.microsoft.com/office/powerpoint/2010/main" val="55738654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a:extLst>
              <a:ext uri="{FF2B5EF4-FFF2-40B4-BE49-F238E27FC236}">
                <a16:creationId xmlns:a16="http://schemas.microsoft.com/office/drawing/2014/main" id="{F71EBE2C-C087-EC41-B87F-0D64DB8603FB}"/>
              </a:ext>
            </a:extLst>
          </p:cNvPr>
          <p:cNvSpPr>
            <a:spLocks noGrp="1" noChangeArrowheads="1"/>
          </p:cNvSpPr>
          <p:nvPr>
            <p:ph type="title"/>
          </p:nvPr>
        </p:nvSpPr>
        <p:spPr/>
        <p:txBody>
          <a:bodyPr/>
          <a:lstStyle/>
          <a:p>
            <a:r>
              <a:rPr lang="en-US">
                <a:latin typeface="Proxima Nova Rg"/>
              </a:rPr>
              <a:t>Continue Identifying Opportunities for Process Improvements</a:t>
            </a:r>
            <a:endParaRPr lang="en-US"/>
          </a:p>
        </p:txBody>
      </p:sp>
      <p:sp>
        <p:nvSpPr>
          <p:cNvPr id="28674" name="Content Placeholder 2">
            <a:extLst>
              <a:ext uri="{FF2B5EF4-FFF2-40B4-BE49-F238E27FC236}">
                <a16:creationId xmlns:a16="http://schemas.microsoft.com/office/drawing/2014/main" id="{A337A773-442B-E644-87DB-BC20B9FC71D7}"/>
              </a:ext>
            </a:extLst>
          </p:cNvPr>
          <p:cNvSpPr>
            <a:spLocks noGrp="1" noChangeArrowheads="1"/>
          </p:cNvSpPr>
          <p:nvPr>
            <p:ph idx="1"/>
          </p:nvPr>
        </p:nvSpPr>
        <p:spPr/>
        <p:txBody>
          <a:bodyPr/>
          <a:lstStyle/>
          <a:p>
            <a:r>
              <a:rPr lang="en-US">
                <a:latin typeface="Proxima Nova Rg"/>
              </a:rPr>
              <a:t>Some AE work already receives support from automation, such as SalesForce automatically creating cases and filling out some details from email. This is a great start and should be expanded upon.</a:t>
            </a:r>
            <a:endParaRPr lang="en-US"/>
          </a:p>
          <a:p>
            <a:pPr lvl="1"/>
            <a:r>
              <a:rPr lang="en-US">
                <a:latin typeface="Proxima Nova Rg"/>
              </a:rPr>
              <a:t>Consider tasks like document identification, information requests, document uploads/attachments, data entry.</a:t>
            </a:r>
          </a:p>
          <a:p>
            <a:pPr lvl="1"/>
            <a:r>
              <a:rPr lang="en-US">
                <a:latin typeface="Proxima Nova Rg"/>
              </a:rPr>
              <a:t>RPA + Intelligent capture systems reduce repetitive tasks, speed up processes overall, and eliminate chances of human error.</a:t>
            </a:r>
          </a:p>
          <a:p>
            <a:endParaRPr lang="en-US">
              <a:latin typeface="Proxima Nova Rg"/>
            </a:endParaRPr>
          </a:p>
          <a:p>
            <a:r>
              <a:rPr lang="en-US">
                <a:latin typeface="Proxima Nova Rg"/>
              </a:rPr>
              <a:t>Where possible, reduce the amount of 'back and forth' between AEs and other client service teams, such as Registration.</a:t>
            </a:r>
          </a:p>
          <a:p>
            <a:pPr lvl="1"/>
            <a:r>
              <a:rPr lang="en-US">
                <a:latin typeface="Proxima Nova Rg"/>
              </a:rPr>
              <a:t>AEs wait on details from separate teams before being prepared to contact a client, adding more time onto the resolution of cases.</a:t>
            </a:r>
          </a:p>
          <a:p>
            <a:pPr lvl="1"/>
            <a:r>
              <a:rPr lang="en-US">
                <a:latin typeface="Proxima Nova Rg"/>
              </a:rPr>
              <a:t>Relates somewhat to the recommendation of clarify boundaries around activities.</a:t>
            </a:r>
          </a:p>
          <a:p>
            <a:pPr marL="457200" lvl="1" indent="0">
              <a:buNone/>
            </a:pPr>
            <a:endParaRPr lang="en-US">
              <a:latin typeface="Proxima Nova Rg"/>
            </a:endParaRPr>
          </a:p>
          <a:p>
            <a:r>
              <a:rPr lang="en-US">
                <a:latin typeface="Proxima Nova Rg"/>
              </a:rPr>
              <a:t>Digitize all forms clients must complete.</a:t>
            </a:r>
          </a:p>
          <a:p>
            <a:pPr lvl="1"/>
            <a:r>
              <a:rPr lang="en-US">
                <a:latin typeface="Proxima Nova Rg"/>
              </a:rPr>
              <a:t>Non-digital forms require extra work from an employee to parse and transfer data as needed.</a:t>
            </a:r>
          </a:p>
          <a:p>
            <a:pPr lvl="1"/>
            <a:r>
              <a:rPr lang="en-US">
                <a:latin typeface="Proxima Nova Rg"/>
              </a:rPr>
              <a:t>Clients make errors on non-digital forms due to design issues, that then delay processing and case completion.</a:t>
            </a:r>
          </a:p>
        </p:txBody>
      </p:sp>
      <p:sp>
        <p:nvSpPr>
          <p:cNvPr id="4" name="Date Placeholder 3">
            <a:extLst>
              <a:ext uri="{FF2B5EF4-FFF2-40B4-BE49-F238E27FC236}">
                <a16:creationId xmlns:a16="http://schemas.microsoft.com/office/drawing/2014/main" id="{6973AC1D-ABB9-1E4F-9136-BED3B6E2E2D6}"/>
              </a:ext>
            </a:extLst>
          </p:cNvPr>
          <p:cNvSpPr>
            <a:spLocks noGrp="1"/>
          </p:cNvSpPr>
          <p:nvPr>
            <p:ph type="dt" sz="quarter" idx="10"/>
          </p:nvPr>
        </p:nvSpPr>
        <p:spPr/>
        <p:txBody>
          <a:bodyPr/>
          <a:lstStyle/>
          <a:p>
            <a:pPr>
              <a:defRPr/>
            </a:pPr>
            <a:fld id="{E66C1724-1F8E-6C4C-B063-97A2E576BD48}" type="datetime1">
              <a:rPr lang="en-US" smtClean="0"/>
              <a:pPr>
                <a:defRPr/>
              </a:pPr>
              <a:t>3/30/22</a:t>
            </a:fld>
            <a:endParaRPr lang="en-US"/>
          </a:p>
        </p:txBody>
      </p:sp>
      <p:sp>
        <p:nvSpPr>
          <p:cNvPr id="6" name="Slide Number Placeholder 5">
            <a:extLst>
              <a:ext uri="{FF2B5EF4-FFF2-40B4-BE49-F238E27FC236}">
                <a16:creationId xmlns:a16="http://schemas.microsoft.com/office/drawing/2014/main" id="{61F88ABA-7B0B-6046-82B6-16FA8090495B}"/>
              </a:ext>
            </a:extLst>
          </p:cNvPr>
          <p:cNvSpPr>
            <a:spLocks noGrp="1"/>
          </p:cNvSpPr>
          <p:nvPr>
            <p:ph type="sldNum" sz="quarter" idx="11"/>
          </p:nvPr>
        </p:nvSpPr>
        <p:spPr/>
        <p:txBody>
          <a:bodyPr/>
          <a:lstStyle/>
          <a:p>
            <a:pPr>
              <a:defRPr/>
            </a:pPr>
            <a:fld id="{4D82BB7A-B974-C542-9A7B-15183685757C}" type="slidenum">
              <a:rPr lang="en-US" smtClean="0"/>
              <a:pPr>
                <a:defRPr/>
              </a:pPr>
              <a:t>50</a:t>
            </a:fld>
            <a:endParaRPr lang="en-US"/>
          </a:p>
        </p:txBody>
      </p:sp>
    </p:spTree>
    <p:extLst>
      <p:ext uri="{BB962C8B-B14F-4D97-AF65-F5344CB8AC3E}">
        <p14:creationId xmlns:p14="http://schemas.microsoft.com/office/powerpoint/2010/main" val="35685650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a:extLst>
              <a:ext uri="{FF2B5EF4-FFF2-40B4-BE49-F238E27FC236}">
                <a16:creationId xmlns:a16="http://schemas.microsoft.com/office/drawing/2014/main" id="{F71EBE2C-C087-EC41-B87F-0D64DB8603FB}"/>
              </a:ext>
            </a:extLst>
          </p:cNvPr>
          <p:cNvSpPr>
            <a:spLocks noGrp="1" noChangeArrowheads="1"/>
          </p:cNvSpPr>
          <p:nvPr>
            <p:ph type="title"/>
          </p:nvPr>
        </p:nvSpPr>
        <p:spPr/>
        <p:txBody>
          <a:bodyPr/>
          <a:lstStyle/>
          <a:p>
            <a:r>
              <a:rPr lang="en-US">
                <a:latin typeface="Proxima Nova Rg"/>
              </a:rPr>
              <a:t>Clarify Boundaries around Activities</a:t>
            </a:r>
            <a:endParaRPr lang="en-US"/>
          </a:p>
        </p:txBody>
      </p:sp>
      <p:sp>
        <p:nvSpPr>
          <p:cNvPr id="28674" name="Content Placeholder 2">
            <a:extLst>
              <a:ext uri="{FF2B5EF4-FFF2-40B4-BE49-F238E27FC236}">
                <a16:creationId xmlns:a16="http://schemas.microsoft.com/office/drawing/2014/main" id="{A337A773-442B-E644-87DB-BC20B9FC71D7}"/>
              </a:ext>
            </a:extLst>
          </p:cNvPr>
          <p:cNvSpPr>
            <a:spLocks noGrp="1" noChangeArrowheads="1"/>
          </p:cNvSpPr>
          <p:nvPr>
            <p:ph idx="1"/>
          </p:nvPr>
        </p:nvSpPr>
        <p:spPr/>
        <p:txBody>
          <a:bodyPr/>
          <a:lstStyle/>
          <a:p>
            <a:r>
              <a:rPr lang="en-US">
                <a:latin typeface="Proxima Nova Rg"/>
              </a:rPr>
              <a:t>Multiple AEs mentioned instances where they expected other teams to perform certain activities, such as making phone calls to clients; however, those other teams refuse to do those activities.</a:t>
            </a:r>
            <a:endParaRPr lang="en-US"/>
          </a:p>
          <a:p>
            <a:pPr lvl="1"/>
            <a:r>
              <a:rPr lang="en-US">
                <a:latin typeface="Proxima Nova Rg"/>
              </a:rPr>
              <a:t>Not only does this increase AE workload, but it may also lead to frustration if it seems like the other team is deliberately ignoring work.</a:t>
            </a:r>
          </a:p>
          <a:p>
            <a:pPr lvl="1"/>
            <a:r>
              <a:rPr lang="en-US">
                <a:latin typeface="Proxima Nova Rg"/>
              </a:rPr>
              <a:t>When this impacts case closures, clients escalate issues to managers, which unfairly puts stress on the AE.</a:t>
            </a:r>
          </a:p>
          <a:p>
            <a:pPr lvl="1"/>
            <a:endParaRPr lang="en-US">
              <a:latin typeface="Proxima Nova Rg"/>
            </a:endParaRPr>
          </a:p>
          <a:p>
            <a:r>
              <a:rPr lang="en-US">
                <a:latin typeface="Proxima Nova Rg"/>
              </a:rPr>
              <a:t>Determine if AEs (along with FCMs) solely own client communication, or if for the sake of expediency other teams may contact clients.</a:t>
            </a:r>
          </a:p>
          <a:p>
            <a:pPr lvl="1"/>
            <a:r>
              <a:rPr lang="en-US">
                <a:latin typeface="Proxima Nova Rg"/>
              </a:rPr>
              <a:t>Whatever decision is made, clearly communicate this and document it. </a:t>
            </a:r>
          </a:p>
          <a:p>
            <a:pPr lvl="1"/>
            <a:r>
              <a:rPr lang="en-US">
                <a:latin typeface="Proxima Nova Rg"/>
              </a:rPr>
              <a:t>If other teams are allowed to call clients, then ensure they have call scripts to assist with the task.</a:t>
            </a:r>
          </a:p>
          <a:p>
            <a:pPr lvl="1"/>
            <a:endParaRPr lang="en-US">
              <a:latin typeface="Proxima Nova Rg"/>
            </a:endParaRPr>
          </a:p>
          <a:p>
            <a:r>
              <a:rPr lang="en-US">
                <a:latin typeface="Proxima Nova Rg"/>
              </a:rPr>
              <a:t>Additionally, consider if certain contact reasons can be automated via direct messaging, such as emails or texts.</a:t>
            </a:r>
          </a:p>
          <a:p>
            <a:pPr marL="457200" lvl="1" indent="0">
              <a:buNone/>
            </a:pPr>
            <a:endParaRPr lang="en-US" altLang="en-US">
              <a:latin typeface="Proxima Nova Rg"/>
            </a:endParaRPr>
          </a:p>
          <a:p>
            <a:pPr marL="457200" lvl="1" indent="0">
              <a:buNone/>
            </a:pPr>
            <a:endParaRPr lang="en-US" altLang="en-US">
              <a:latin typeface="Proxima Nova Rg"/>
            </a:endParaRPr>
          </a:p>
        </p:txBody>
      </p:sp>
      <p:sp>
        <p:nvSpPr>
          <p:cNvPr id="4" name="Date Placeholder 3">
            <a:extLst>
              <a:ext uri="{FF2B5EF4-FFF2-40B4-BE49-F238E27FC236}">
                <a16:creationId xmlns:a16="http://schemas.microsoft.com/office/drawing/2014/main" id="{6973AC1D-ABB9-1E4F-9136-BED3B6E2E2D6}"/>
              </a:ext>
            </a:extLst>
          </p:cNvPr>
          <p:cNvSpPr>
            <a:spLocks noGrp="1"/>
          </p:cNvSpPr>
          <p:nvPr>
            <p:ph type="dt" sz="quarter" idx="10"/>
          </p:nvPr>
        </p:nvSpPr>
        <p:spPr/>
        <p:txBody>
          <a:bodyPr/>
          <a:lstStyle/>
          <a:p>
            <a:pPr>
              <a:defRPr/>
            </a:pPr>
            <a:fld id="{E66C1724-1F8E-6C4C-B063-97A2E576BD48}" type="datetime1">
              <a:rPr lang="en-US" smtClean="0"/>
              <a:pPr>
                <a:defRPr/>
              </a:pPr>
              <a:t>3/30/22</a:t>
            </a:fld>
            <a:endParaRPr lang="en-US"/>
          </a:p>
        </p:txBody>
      </p:sp>
      <p:sp>
        <p:nvSpPr>
          <p:cNvPr id="6" name="Slide Number Placeholder 5">
            <a:extLst>
              <a:ext uri="{FF2B5EF4-FFF2-40B4-BE49-F238E27FC236}">
                <a16:creationId xmlns:a16="http://schemas.microsoft.com/office/drawing/2014/main" id="{61F88ABA-7B0B-6046-82B6-16FA8090495B}"/>
              </a:ext>
            </a:extLst>
          </p:cNvPr>
          <p:cNvSpPr>
            <a:spLocks noGrp="1"/>
          </p:cNvSpPr>
          <p:nvPr>
            <p:ph type="sldNum" sz="quarter" idx="11"/>
          </p:nvPr>
        </p:nvSpPr>
        <p:spPr/>
        <p:txBody>
          <a:bodyPr/>
          <a:lstStyle/>
          <a:p>
            <a:pPr>
              <a:defRPr/>
            </a:pPr>
            <a:fld id="{4D82BB7A-B974-C542-9A7B-15183685757C}" type="slidenum">
              <a:rPr lang="en-US" smtClean="0"/>
              <a:pPr>
                <a:defRPr/>
              </a:pPr>
              <a:t>51</a:t>
            </a:fld>
            <a:endParaRPr lang="en-US"/>
          </a:p>
        </p:txBody>
      </p:sp>
    </p:spTree>
    <p:extLst>
      <p:ext uri="{BB962C8B-B14F-4D97-AF65-F5344CB8AC3E}">
        <p14:creationId xmlns:p14="http://schemas.microsoft.com/office/powerpoint/2010/main" val="18448055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15D18-5EA2-43B1-98B5-0C15DC23997B}"/>
              </a:ext>
            </a:extLst>
          </p:cNvPr>
          <p:cNvSpPr>
            <a:spLocks noGrp="1"/>
          </p:cNvSpPr>
          <p:nvPr>
            <p:ph type="title"/>
          </p:nvPr>
        </p:nvSpPr>
        <p:spPr/>
        <p:txBody>
          <a:bodyPr/>
          <a:lstStyle/>
          <a:p>
            <a:r>
              <a:rPr lang="en-US">
                <a:latin typeface="Proxima Nova Rg"/>
              </a:rPr>
              <a:t>Appendix</a:t>
            </a:r>
            <a:endParaRPr lang="en-US"/>
          </a:p>
        </p:txBody>
      </p:sp>
      <p:sp>
        <p:nvSpPr>
          <p:cNvPr id="3" name="Date Placeholder 2">
            <a:extLst>
              <a:ext uri="{FF2B5EF4-FFF2-40B4-BE49-F238E27FC236}">
                <a16:creationId xmlns:a16="http://schemas.microsoft.com/office/drawing/2014/main" id="{AC3577E3-E231-4861-92E6-DB334F3CBC41}"/>
              </a:ext>
            </a:extLst>
          </p:cNvPr>
          <p:cNvSpPr>
            <a:spLocks noGrp="1"/>
          </p:cNvSpPr>
          <p:nvPr>
            <p:ph type="dt" sz="half" idx="10"/>
          </p:nvPr>
        </p:nvSpPr>
        <p:spPr/>
        <p:txBody>
          <a:bodyPr/>
          <a:lstStyle/>
          <a:p>
            <a:pPr>
              <a:defRPr/>
            </a:pPr>
            <a:fld id="{8CAFBEFC-60C0-304A-B511-96A6B1FC478F}" type="datetime1">
              <a:rPr lang="en-US"/>
              <a:pPr>
                <a:defRPr/>
              </a:pPr>
              <a:t>3/30/22</a:t>
            </a:fld>
            <a:endParaRPr lang="en-US"/>
          </a:p>
        </p:txBody>
      </p:sp>
      <p:sp>
        <p:nvSpPr>
          <p:cNvPr id="4" name="Slide Number Placeholder 3">
            <a:extLst>
              <a:ext uri="{FF2B5EF4-FFF2-40B4-BE49-F238E27FC236}">
                <a16:creationId xmlns:a16="http://schemas.microsoft.com/office/drawing/2014/main" id="{6839E0C7-1946-45CD-91D1-34C4DB8FDB1C}"/>
              </a:ext>
            </a:extLst>
          </p:cNvPr>
          <p:cNvSpPr>
            <a:spLocks noGrp="1"/>
          </p:cNvSpPr>
          <p:nvPr>
            <p:ph type="sldNum" sz="quarter" idx="11"/>
          </p:nvPr>
        </p:nvSpPr>
        <p:spPr/>
        <p:txBody>
          <a:bodyPr/>
          <a:lstStyle/>
          <a:p>
            <a:pPr>
              <a:defRPr/>
            </a:pPr>
            <a:fld id="{F9F86CF4-3851-0846-B59C-370E07A79778}" type="slidenum">
              <a:rPr lang="en-US"/>
              <a:pPr>
                <a:defRPr/>
              </a:pPr>
              <a:t>52</a:t>
            </a:fld>
            <a:endParaRPr lang="en-US"/>
          </a:p>
        </p:txBody>
      </p:sp>
    </p:spTree>
    <p:extLst>
      <p:ext uri="{BB962C8B-B14F-4D97-AF65-F5344CB8AC3E}">
        <p14:creationId xmlns:p14="http://schemas.microsoft.com/office/powerpoint/2010/main" val="10287754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2C595-0B08-8E4D-889E-FFC9D0A64E41}"/>
              </a:ext>
            </a:extLst>
          </p:cNvPr>
          <p:cNvSpPr>
            <a:spLocks noGrp="1"/>
          </p:cNvSpPr>
          <p:nvPr>
            <p:ph type="title"/>
          </p:nvPr>
        </p:nvSpPr>
        <p:spPr/>
        <p:txBody>
          <a:bodyPr/>
          <a:lstStyle/>
          <a:p>
            <a:r>
              <a:rPr lang="en-US"/>
              <a:t>Common Conversation Topics</a:t>
            </a:r>
          </a:p>
        </p:txBody>
      </p:sp>
      <p:pic>
        <p:nvPicPr>
          <p:cNvPr id="10" name="Content Placeholder 9">
            <a:extLst>
              <a:ext uri="{FF2B5EF4-FFF2-40B4-BE49-F238E27FC236}">
                <a16:creationId xmlns:a16="http://schemas.microsoft.com/office/drawing/2014/main" id="{9FFB96D0-B894-8E42-99AD-944FA704FF6F}"/>
              </a:ext>
            </a:extLst>
          </p:cNvPr>
          <p:cNvPicPr>
            <a:picLocks noGrp="1" noChangeAspect="1"/>
          </p:cNvPicPr>
          <p:nvPr>
            <p:ph idx="1"/>
          </p:nvPr>
        </p:nvPicPr>
        <p:blipFill>
          <a:blip r:embed="rId2"/>
          <a:stretch>
            <a:fillRect/>
          </a:stretch>
        </p:blipFill>
        <p:spPr>
          <a:xfrm>
            <a:off x="1143000" y="1067873"/>
            <a:ext cx="9662984" cy="4831492"/>
          </a:xfrm>
        </p:spPr>
      </p:pic>
      <p:sp>
        <p:nvSpPr>
          <p:cNvPr id="4" name="Date Placeholder 3">
            <a:extLst>
              <a:ext uri="{FF2B5EF4-FFF2-40B4-BE49-F238E27FC236}">
                <a16:creationId xmlns:a16="http://schemas.microsoft.com/office/drawing/2014/main" id="{C8DC6101-341D-584F-B0B2-18C58A34B796}"/>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E309DC41-90E7-0A4F-A9D2-65C58DD893B0}"/>
              </a:ext>
            </a:extLst>
          </p:cNvPr>
          <p:cNvSpPr>
            <a:spLocks noGrp="1"/>
          </p:cNvSpPr>
          <p:nvPr>
            <p:ph type="sldNum" sz="quarter" idx="11"/>
          </p:nvPr>
        </p:nvSpPr>
        <p:spPr/>
        <p:txBody>
          <a:bodyPr/>
          <a:lstStyle/>
          <a:p>
            <a:pPr>
              <a:defRPr/>
            </a:pPr>
            <a:fld id="{C1345A0C-6F28-3E4C-B95F-85B47241162D}" type="slidenum">
              <a:rPr lang="en-US" smtClean="0"/>
              <a:pPr>
                <a:defRPr/>
              </a:pPr>
              <a:t>53</a:t>
            </a:fld>
            <a:endParaRPr lang="en-US"/>
          </a:p>
        </p:txBody>
      </p:sp>
    </p:spTree>
    <p:extLst>
      <p:ext uri="{BB962C8B-B14F-4D97-AF65-F5344CB8AC3E}">
        <p14:creationId xmlns:p14="http://schemas.microsoft.com/office/powerpoint/2010/main" val="28343957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2C595-0B08-8E4D-889E-FFC9D0A64E41}"/>
              </a:ext>
            </a:extLst>
          </p:cNvPr>
          <p:cNvSpPr>
            <a:spLocks noGrp="1"/>
          </p:cNvSpPr>
          <p:nvPr>
            <p:ph type="title"/>
          </p:nvPr>
        </p:nvSpPr>
        <p:spPr/>
        <p:txBody>
          <a:bodyPr/>
          <a:lstStyle/>
          <a:p>
            <a:r>
              <a:rPr lang="en-US"/>
              <a:t>Common Conversation Topics</a:t>
            </a:r>
          </a:p>
        </p:txBody>
      </p:sp>
      <p:sp>
        <p:nvSpPr>
          <p:cNvPr id="4" name="Date Placeholder 3">
            <a:extLst>
              <a:ext uri="{FF2B5EF4-FFF2-40B4-BE49-F238E27FC236}">
                <a16:creationId xmlns:a16="http://schemas.microsoft.com/office/drawing/2014/main" id="{C8DC6101-341D-584F-B0B2-18C58A34B796}"/>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E309DC41-90E7-0A4F-A9D2-65C58DD893B0}"/>
              </a:ext>
            </a:extLst>
          </p:cNvPr>
          <p:cNvSpPr>
            <a:spLocks noGrp="1"/>
          </p:cNvSpPr>
          <p:nvPr>
            <p:ph type="sldNum" sz="quarter" idx="11"/>
          </p:nvPr>
        </p:nvSpPr>
        <p:spPr/>
        <p:txBody>
          <a:bodyPr/>
          <a:lstStyle/>
          <a:p>
            <a:pPr>
              <a:defRPr/>
            </a:pPr>
            <a:fld id="{C1345A0C-6F28-3E4C-B95F-85B47241162D}" type="slidenum">
              <a:rPr lang="en-US" smtClean="0"/>
              <a:pPr>
                <a:defRPr/>
              </a:pPr>
              <a:t>54</a:t>
            </a:fld>
            <a:endParaRPr lang="en-US"/>
          </a:p>
        </p:txBody>
      </p:sp>
      <p:sp>
        <p:nvSpPr>
          <p:cNvPr id="3" name="Content Placeholder 2">
            <a:extLst>
              <a:ext uri="{FF2B5EF4-FFF2-40B4-BE49-F238E27FC236}">
                <a16:creationId xmlns:a16="http://schemas.microsoft.com/office/drawing/2014/main" id="{7D4BE5DA-A885-1041-9783-4406CA14A985}"/>
              </a:ext>
            </a:extLst>
          </p:cNvPr>
          <p:cNvSpPr>
            <a:spLocks noGrp="1"/>
          </p:cNvSpPr>
          <p:nvPr>
            <p:ph idx="1"/>
          </p:nvPr>
        </p:nvSpPr>
        <p:spPr/>
        <p:txBody>
          <a:bodyPr/>
          <a:lstStyle/>
          <a:p>
            <a:r>
              <a:rPr lang="en-US"/>
              <a:t>‘Client’ or ‘clients’ was mentioned </a:t>
            </a:r>
            <a:r>
              <a:rPr lang="en-US" b="1"/>
              <a:t>368 times </a:t>
            </a:r>
            <a:r>
              <a:rPr lang="en-US"/>
              <a:t>in conversation. The top contexts in which it appeared included: </a:t>
            </a:r>
          </a:p>
          <a:p>
            <a:pPr lvl="1"/>
            <a:r>
              <a:rPr lang="en-US"/>
              <a:t>Client structure</a:t>
            </a:r>
          </a:p>
          <a:p>
            <a:pPr lvl="1"/>
            <a:r>
              <a:rPr lang="en-US"/>
              <a:t>Client services</a:t>
            </a:r>
          </a:p>
          <a:p>
            <a:pPr lvl="1"/>
            <a:r>
              <a:rPr lang="en-US"/>
              <a:t>Particular/specific client</a:t>
            </a:r>
          </a:p>
          <a:p>
            <a:pPr lvl="1"/>
            <a:r>
              <a:rPr lang="en-US"/>
              <a:t>Client wants</a:t>
            </a:r>
          </a:p>
          <a:p>
            <a:endParaRPr lang="en-US"/>
          </a:p>
          <a:p>
            <a:r>
              <a:rPr lang="en-US"/>
              <a:t>‘Vehicle’ or ‘vehicles’ was mentioned </a:t>
            </a:r>
            <a:r>
              <a:rPr lang="en-US" b="1"/>
              <a:t>357 times </a:t>
            </a:r>
            <a:r>
              <a:rPr lang="en-US"/>
              <a:t>in conversation.  The top contexts in which it appeared included: </a:t>
            </a:r>
          </a:p>
          <a:p>
            <a:pPr lvl="1"/>
            <a:r>
              <a:rPr lang="en-US"/>
              <a:t>Vehicle builder</a:t>
            </a:r>
          </a:p>
          <a:p>
            <a:pPr lvl="1"/>
            <a:r>
              <a:rPr lang="en-US"/>
              <a:t>Electric vehicles</a:t>
            </a:r>
          </a:p>
          <a:p>
            <a:pPr lvl="1"/>
            <a:r>
              <a:rPr lang="en-US"/>
              <a:t>Vehicle number</a:t>
            </a:r>
          </a:p>
          <a:p>
            <a:pPr lvl="1"/>
            <a:r>
              <a:rPr lang="en-US"/>
              <a:t>Search vehicle</a:t>
            </a:r>
          </a:p>
          <a:p>
            <a:pPr lvl="1"/>
            <a:r>
              <a:rPr lang="en-US"/>
              <a:t>Vehicle assigned</a:t>
            </a:r>
          </a:p>
        </p:txBody>
      </p:sp>
    </p:spTree>
    <p:extLst>
      <p:ext uri="{BB962C8B-B14F-4D97-AF65-F5344CB8AC3E}">
        <p14:creationId xmlns:p14="http://schemas.microsoft.com/office/powerpoint/2010/main" val="414751570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2C595-0B08-8E4D-889E-FFC9D0A64E41}"/>
              </a:ext>
            </a:extLst>
          </p:cNvPr>
          <p:cNvSpPr>
            <a:spLocks noGrp="1"/>
          </p:cNvSpPr>
          <p:nvPr>
            <p:ph type="title"/>
          </p:nvPr>
        </p:nvSpPr>
        <p:spPr/>
        <p:txBody>
          <a:bodyPr/>
          <a:lstStyle/>
          <a:p>
            <a:r>
              <a:rPr lang="en-US"/>
              <a:t>Common Conversation Topics</a:t>
            </a:r>
          </a:p>
        </p:txBody>
      </p:sp>
      <p:sp>
        <p:nvSpPr>
          <p:cNvPr id="4" name="Date Placeholder 3">
            <a:extLst>
              <a:ext uri="{FF2B5EF4-FFF2-40B4-BE49-F238E27FC236}">
                <a16:creationId xmlns:a16="http://schemas.microsoft.com/office/drawing/2014/main" id="{C8DC6101-341D-584F-B0B2-18C58A34B796}"/>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E309DC41-90E7-0A4F-A9D2-65C58DD893B0}"/>
              </a:ext>
            </a:extLst>
          </p:cNvPr>
          <p:cNvSpPr>
            <a:spLocks noGrp="1"/>
          </p:cNvSpPr>
          <p:nvPr>
            <p:ph type="sldNum" sz="quarter" idx="11"/>
          </p:nvPr>
        </p:nvSpPr>
        <p:spPr/>
        <p:txBody>
          <a:bodyPr/>
          <a:lstStyle/>
          <a:p>
            <a:pPr>
              <a:defRPr/>
            </a:pPr>
            <a:fld id="{C1345A0C-6F28-3E4C-B95F-85B47241162D}" type="slidenum">
              <a:rPr lang="en-US" smtClean="0"/>
              <a:pPr>
                <a:defRPr/>
              </a:pPr>
              <a:t>55</a:t>
            </a:fld>
            <a:endParaRPr lang="en-US"/>
          </a:p>
        </p:txBody>
      </p:sp>
      <p:sp>
        <p:nvSpPr>
          <p:cNvPr id="3" name="Content Placeholder 2">
            <a:extLst>
              <a:ext uri="{FF2B5EF4-FFF2-40B4-BE49-F238E27FC236}">
                <a16:creationId xmlns:a16="http://schemas.microsoft.com/office/drawing/2014/main" id="{7D4BE5DA-A885-1041-9783-4406CA14A985}"/>
              </a:ext>
            </a:extLst>
          </p:cNvPr>
          <p:cNvSpPr>
            <a:spLocks noGrp="1"/>
          </p:cNvSpPr>
          <p:nvPr>
            <p:ph idx="1"/>
          </p:nvPr>
        </p:nvSpPr>
        <p:spPr/>
        <p:txBody>
          <a:bodyPr/>
          <a:lstStyle/>
          <a:p>
            <a:r>
              <a:rPr lang="en-US">
                <a:latin typeface="Proxima Nova Rg"/>
              </a:rPr>
              <a:t>‘Driver’ or ‘drivers’ was mentioned </a:t>
            </a:r>
            <a:r>
              <a:rPr lang="en-US" b="1">
                <a:latin typeface="Proxima Nova Rg"/>
              </a:rPr>
              <a:t>223 times </a:t>
            </a:r>
            <a:r>
              <a:rPr lang="en-US">
                <a:latin typeface="Proxima Nova Rg"/>
              </a:rPr>
              <a:t>in conversation. The top contexts in which it appeared included: </a:t>
            </a:r>
            <a:endParaRPr lang="en-US"/>
          </a:p>
          <a:p>
            <a:pPr lvl="1"/>
            <a:r>
              <a:rPr lang="en-US">
                <a:latin typeface="Proxima Nova Rg"/>
              </a:rPr>
              <a:t>Driver tax compliance</a:t>
            </a:r>
            <a:endParaRPr lang="en-US"/>
          </a:p>
          <a:p>
            <a:pPr lvl="1"/>
            <a:r>
              <a:rPr lang="en-US">
                <a:latin typeface="Proxima Nova Rg"/>
              </a:rPr>
              <a:t>Contacting drivers</a:t>
            </a:r>
            <a:endParaRPr lang="en-US"/>
          </a:p>
          <a:p>
            <a:pPr lvl="1"/>
            <a:r>
              <a:rPr lang="en-US">
                <a:latin typeface="Proxima Nova Rg"/>
              </a:rPr>
              <a:t>New drivers</a:t>
            </a:r>
            <a:endParaRPr lang="en-US"/>
          </a:p>
          <a:p>
            <a:pPr lvl="1"/>
            <a:r>
              <a:rPr lang="en-US">
                <a:latin typeface="Proxima Nova Rg"/>
              </a:rPr>
              <a:t>Driver information</a:t>
            </a:r>
            <a:endParaRPr lang="en-US"/>
          </a:p>
          <a:p>
            <a:endParaRPr lang="en-US"/>
          </a:p>
          <a:p>
            <a:pPr marL="0" indent="0">
              <a:buNone/>
            </a:pPr>
            <a:endParaRPr lang="en-US"/>
          </a:p>
        </p:txBody>
      </p:sp>
    </p:spTree>
    <p:extLst>
      <p:ext uri="{BB962C8B-B14F-4D97-AF65-F5344CB8AC3E}">
        <p14:creationId xmlns:p14="http://schemas.microsoft.com/office/powerpoint/2010/main" val="16472480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24622-091E-F848-BAFA-3152F4FE0763}"/>
              </a:ext>
            </a:extLst>
          </p:cNvPr>
          <p:cNvSpPr>
            <a:spLocks noGrp="1"/>
          </p:cNvSpPr>
          <p:nvPr>
            <p:ph type="title"/>
          </p:nvPr>
        </p:nvSpPr>
        <p:spPr/>
        <p:txBody>
          <a:bodyPr/>
          <a:lstStyle/>
          <a:p>
            <a:r>
              <a:rPr lang="en-US"/>
              <a:t>Ratings of Wheels Applications</a:t>
            </a:r>
          </a:p>
        </p:txBody>
      </p:sp>
      <p:sp>
        <p:nvSpPr>
          <p:cNvPr id="3" name="Content Placeholder 2">
            <a:extLst>
              <a:ext uri="{FF2B5EF4-FFF2-40B4-BE49-F238E27FC236}">
                <a16:creationId xmlns:a16="http://schemas.microsoft.com/office/drawing/2014/main" id="{A7256EC0-A7F5-994D-829E-73736B7DD6B5}"/>
              </a:ext>
            </a:extLst>
          </p:cNvPr>
          <p:cNvSpPr>
            <a:spLocks noGrp="1"/>
          </p:cNvSpPr>
          <p:nvPr>
            <p:ph idx="1"/>
          </p:nvPr>
        </p:nvSpPr>
        <p:spPr/>
        <p:txBody>
          <a:bodyPr/>
          <a:lstStyle/>
          <a:p>
            <a:r>
              <a:rPr lang="en-US"/>
              <a:t>Participants rated their most frequently used Wheels applications on 3 scales:</a:t>
            </a:r>
          </a:p>
          <a:p>
            <a:pPr marL="457200" lvl="1" indent="0">
              <a:buNone/>
            </a:pPr>
            <a:r>
              <a:rPr lang="en-US" b="1"/>
              <a:t>Helpfulness</a:t>
            </a:r>
          </a:p>
          <a:p>
            <a:pPr marL="457200" lvl="1" indent="0">
              <a:buNone/>
            </a:pPr>
            <a:endParaRPr lang="en-US"/>
          </a:p>
          <a:p>
            <a:pPr marL="457200" lvl="1" indent="0">
              <a:buNone/>
            </a:pPr>
            <a:endParaRPr lang="en-US"/>
          </a:p>
          <a:p>
            <a:pPr lvl="1"/>
            <a:endParaRPr lang="en-US"/>
          </a:p>
          <a:p>
            <a:pPr lvl="1"/>
            <a:endParaRPr lang="en-US"/>
          </a:p>
          <a:p>
            <a:pPr marL="457200" lvl="1" indent="0">
              <a:buNone/>
            </a:pPr>
            <a:r>
              <a:rPr lang="en-US" b="1"/>
              <a:t>Quality of information</a:t>
            </a:r>
          </a:p>
          <a:p>
            <a:pPr marL="457200" lvl="1" indent="0">
              <a:buNone/>
            </a:pPr>
            <a:endParaRPr lang="en-US"/>
          </a:p>
          <a:p>
            <a:pPr marL="457200" lvl="1" indent="0">
              <a:buNone/>
            </a:pPr>
            <a:endParaRPr lang="en-US"/>
          </a:p>
          <a:p>
            <a:pPr marL="457200" lvl="1" indent="0">
              <a:buNone/>
            </a:pPr>
            <a:endParaRPr lang="en-US"/>
          </a:p>
          <a:p>
            <a:pPr marL="457200" lvl="1" indent="0">
              <a:buNone/>
            </a:pPr>
            <a:endParaRPr lang="en-US"/>
          </a:p>
          <a:p>
            <a:pPr marL="457200" lvl="1" indent="0">
              <a:buNone/>
            </a:pPr>
            <a:r>
              <a:rPr lang="en-US" b="1"/>
              <a:t>Ease of use</a:t>
            </a:r>
          </a:p>
        </p:txBody>
      </p:sp>
      <p:sp>
        <p:nvSpPr>
          <p:cNvPr id="4" name="Date Placeholder 3">
            <a:extLst>
              <a:ext uri="{FF2B5EF4-FFF2-40B4-BE49-F238E27FC236}">
                <a16:creationId xmlns:a16="http://schemas.microsoft.com/office/drawing/2014/main" id="{C1885374-1EE4-4644-A065-FBC5E5958B7C}"/>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570DC96F-8CE7-2E4C-99E4-B17F871B5F8A}"/>
              </a:ext>
            </a:extLst>
          </p:cNvPr>
          <p:cNvSpPr>
            <a:spLocks noGrp="1"/>
          </p:cNvSpPr>
          <p:nvPr>
            <p:ph type="sldNum" sz="quarter" idx="11"/>
          </p:nvPr>
        </p:nvSpPr>
        <p:spPr/>
        <p:txBody>
          <a:bodyPr/>
          <a:lstStyle/>
          <a:p>
            <a:pPr>
              <a:defRPr/>
            </a:pPr>
            <a:fld id="{C1345A0C-6F28-3E4C-B95F-85B47241162D}" type="slidenum">
              <a:rPr lang="en-US" smtClean="0"/>
              <a:pPr>
                <a:defRPr/>
              </a:pPr>
              <a:t>56</a:t>
            </a:fld>
            <a:endParaRPr lang="en-US"/>
          </a:p>
        </p:txBody>
      </p:sp>
      <p:graphicFrame>
        <p:nvGraphicFramePr>
          <p:cNvPr id="6" name="Table 2">
            <a:extLst>
              <a:ext uri="{FF2B5EF4-FFF2-40B4-BE49-F238E27FC236}">
                <a16:creationId xmlns:a16="http://schemas.microsoft.com/office/drawing/2014/main" id="{93F9DD3D-756A-9847-8F47-8212732A5826}"/>
              </a:ext>
            </a:extLst>
          </p:cNvPr>
          <p:cNvGraphicFramePr>
            <a:graphicFrameLocks noGrp="1"/>
          </p:cNvGraphicFramePr>
          <p:nvPr>
            <p:extLst>
              <p:ext uri="{D42A27DB-BD31-4B8C-83A1-F6EECF244321}">
                <p14:modId xmlns:p14="http://schemas.microsoft.com/office/powerpoint/2010/main" val="3370819333"/>
              </p:ext>
            </p:extLst>
          </p:nvPr>
        </p:nvGraphicFramePr>
        <p:xfrm>
          <a:off x="694763" y="1612528"/>
          <a:ext cx="10515600" cy="741680"/>
        </p:xfrm>
        <a:graphic>
          <a:graphicData uri="http://schemas.openxmlformats.org/drawingml/2006/table">
            <a:tbl>
              <a:tblPr firstRow="1" bandRow="1">
                <a:tableStyleId>{2D5ABB26-0587-4C30-8999-92F81FD0307C}</a:tableStyleId>
              </a:tblPr>
              <a:tblGrid>
                <a:gridCol w="2103120">
                  <a:extLst>
                    <a:ext uri="{9D8B030D-6E8A-4147-A177-3AD203B41FA5}">
                      <a16:colId xmlns:a16="http://schemas.microsoft.com/office/drawing/2014/main" val="1158110933"/>
                    </a:ext>
                  </a:extLst>
                </a:gridCol>
                <a:gridCol w="2103120">
                  <a:extLst>
                    <a:ext uri="{9D8B030D-6E8A-4147-A177-3AD203B41FA5}">
                      <a16:colId xmlns:a16="http://schemas.microsoft.com/office/drawing/2014/main" val="816833982"/>
                    </a:ext>
                  </a:extLst>
                </a:gridCol>
                <a:gridCol w="2103120">
                  <a:extLst>
                    <a:ext uri="{9D8B030D-6E8A-4147-A177-3AD203B41FA5}">
                      <a16:colId xmlns:a16="http://schemas.microsoft.com/office/drawing/2014/main" val="2210963912"/>
                    </a:ext>
                  </a:extLst>
                </a:gridCol>
                <a:gridCol w="2103120">
                  <a:extLst>
                    <a:ext uri="{9D8B030D-6E8A-4147-A177-3AD203B41FA5}">
                      <a16:colId xmlns:a16="http://schemas.microsoft.com/office/drawing/2014/main" val="1378246308"/>
                    </a:ext>
                  </a:extLst>
                </a:gridCol>
                <a:gridCol w="2103120">
                  <a:extLst>
                    <a:ext uri="{9D8B030D-6E8A-4147-A177-3AD203B41FA5}">
                      <a16:colId xmlns:a16="http://schemas.microsoft.com/office/drawing/2014/main" val="4103172555"/>
                    </a:ext>
                  </a:extLst>
                </a:gridCol>
              </a:tblGrid>
              <a:tr h="370840">
                <a:tc>
                  <a:txBody>
                    <a:bodyPr/>
                    <a:lstStyle/>
                    <a:p>
                      <a:pPr algn="ctr"/>
                      <a:r>
                        <a:rPr lang="en-US" b="1">
                          <a:solidFill>
                            <a:srgbClr val="696868"/>
                          </a:solidFill>
                          <a:latin typeface="Proxima Nova Rg" panose="02000506030000020004" pitchFamily="2" charset="0"/>
                        </a:rPr>
                        <a:t>1</a:t>
                      </a:r>
                    </a:p>
                  </a:txBody>
                  <a:tcPr/>
                </a:tc>
                <a:tc>
                  <a:txBody>
                    <a:bodyPr/>
                    <a:lstStyle/>
                    <a:p>
                      <a:pPr algn="ctr"/>
                      <a:r>
                        <a:rPr lang="en-US" b="1">
                          <a:solidFill>
                            <a:srgbClr val="696868"/>
                          </a:solidFill>
                          <a:latin typeface="Proxima Nova Rg" panose="02000506030000020004" pitchFamily="2" charset="0"/>
                        </a:rPr>
                        <a:t>2</a:t>
                      </a:r>
                    </a:p>
                  </a:txBody>
                  <a:tcPr/>
                </a:tc>
                <a:tc>
                  <a:txBody>
                    <a:bodyPr/>
                    <a:lstStyle/>
                    <a:p>
                      <a:pPr algn="ctr"/>
                      <a:r>
                        <a:rPr lang="en-US" b="1">
                          <a:solidFill>
                            <a:srgbClr val="696868"/>
                          </a:solidFill>
                          <a:latin typeface="Proxima Nova Rg" panose="02000506030000020004" pitchFamily="2" charset="0"/>
                        </a:rPr>
                        <a:t>3</a:t>
                      </a:r>
                    </a:p>
                  </a:txBody>
                  <a:tcPr/>
                </a:tc>
                <a:tc>
                  <a:txBody>
                    <a:bodyPr/>
                    <a:lstStyle/>
                    <a:p>
                      <a:pPr algn="ctr"/>
                      <a:r>
                        <a:rPr lang="en-US" b="1">
                          <a:solidFill>
                            <a:srgbClr val="696868"/>
                          </a:solidFill>
                          <a:latin typeface="Proxima Nova Rg" panose="02000506030000020004" pitchFamily="2" charset="0"/>
                        </a:rPr>
                        <a:t>4</a:t>
                      </a:r>
                    </a:p>
                  </a:txBody>
                  <a:tcPr/>
                </a:tc>
                <a:tc>
                  <a:txBody>
                    <a:bodyPr/>
                    <a:lstStyle/>
                    <a:p>
                      <a:pPr algn="ctr"/>
                      <a:r>
                        <a:rPr lang="en-US" b="1">
                          <a:solidFill>
                            <a:srgbClr val="696868"/>
                          </a:solidFill>
                          <a:latin typeface="Proxima Nova Rg" panose="02000506030000020004" pitchFamily="2" charset="0"/>
                        </a:rPr>
                        <a:t>5</a:t>
                      </a:r>
                    </a:p>
                  </a:txBody>
                  <a:tcPr/>
                </a:tc>
                <a:extLst>
                  <a:ext uri="{0D108BD9-81ED-4DB2-BD59-A6C34878D82A}">
                    <a16:rowId xmlns:a16="http://schemas.microsoft.com/office/drawing/2014/main" val="541313808"/>
                  </a:ext>
                </a:extLst>
              </a:tr>
              <a:tr h="370840">
                <a:tc>
                  <a:txBody>
                    <a:bodyPr/>
                    <a:lstStyle/>
                    <a:p>
                      <a:pPr algn="ctr"/>
                      <a:r>
                        <a:rPr lang="en-US">
                          <a:solidFill>
                            <a:srgbClr val="696868"/>
                          </a:solidFill>
                          <a:latin typeface="Proxima Nova Rg" panose="02000506030000020004" pitchFamily="2" charset="0"/>
                        </a:rPr>
                        <a:t>Not at all helpful</a:t>
                      </a:r>
                    </a:p>
                  </a:txBody>
                  <a:tcPr/>
                </a:tc>
                <a:tc>
                  <a:txBody>
                    <a:bodyPr/>
                    <a:lstStyle/>
                    <a:p>
                      <a:pPr algn="ctr"/>
                      <a:r>
                        <a:rPr lang="en-US">
                          <a:solidFill>
                            <a:srgbClr val="696868"/>
                          </a:solidFill>
                          <a:latin typeface="Proxima Nova Rg" panose="02000506030000020004" pitchFamily="2" charset="0"/>
                        </a:rPr>
                        <a:t>Not so helpful</a:t>
                      </a:r>
                    </a:p>
                  </a:txBody>
                  <a:tcPr/>
                </a:tc>
                <a:tc>
                  <a:txBody>
                    <a:bodyPr/>
                    <a:lstStyle/>
                    <a:p>
                      <a:pPr algn="ctr"/>
                      <a:r>
                        <a:rPr lang="en-US">
                          <a:solidFill>
                            <a:srgbClr val="696868"/>
                          </a:solidFill>
                          <a:latin typeface="Proxima Nova Rg" panose="02000506030000020004" pitchFamily="2" charset="0"/>
                        </a:rPr>
                        <a:t>Somewhat helpful</a:t>
                      </a:r>
                    </a:p>
                  </a:txBody>
                  <a:tcPr/>
                </a:tc>
                <a:tc>
                  <a:txBody>
                    <a:bodyPr/>
                    <a:lstStyle/>
                    <a:p>
                      <a:pPr algn="ctr"/>
                      <a:r>
                        <a:rPr lang="en-US">
                          <a:solidFill>
                            <a:srgbClr val="696868"/>
                          </a:solidFill>
                          <a:latin typeface="Proxima Nova Rg" panose="02000506030000020004" pitchFamily="2" charset="0"/>
                        </a:rPr>
                        <a:t>Very helpful</a:t>
                      </a:r>
                    </a:p>
                  </a:txBody>
                  <a:tcPr/>
                </a:tc>
                <a:tc>
                  <a:txBody>
                    <a:bodyPr/>
                    <a:lstStyle/>
                    <a:p>
                      <a:pPr algn="ctr"/>
                      <a:r>
                        <a:rPr lang="en-US">
                          <a:solidFill>
                            <a:srgbClr val="696868"/>
                          </a:solidFill>
                          <a:latin typeface="Proxima Nova Rg" panose="02000506030000020004" pitchFamily="2" charset="0"/>
                        </a:rPr>
                        <a:t>Extremely helpful</a:t>
                      </a:r>
                    </a:p>
                  </a:txBody>
                  <a:tcPr/>
                </a:tc>
                <a:extLst>
                  <a:ext uri="{0D108BD9-81ED-4DB2-BD59-A6C34878D82A}">
                    <a16:rowId xmlns:a16="http://schemas.microsoft.com/office/drawing/2014/main" val="2352365048"/>
                  </a:ext>
                </a:extLst>
              </a:tr>
            </a:tbl>
          </a:graphicData>
        </a:graphic>
      </p:graphicFrame>
      <p:graphicFrame>
        <p:nvGraphicFramePr>
          <p:cNvPr id="7" name="Table 2">
            <a:extLst>
              <a:ext uri="{FF2B5EF4-FFF2-40B4-BE49-F238E27FC236}">
                <a16:creationId xmlns:a16="http://schemas.microsoft.com/office/drawing/2014/main" id="{30D487E3-BC2F-B64A-BBE5-DA11ACE14185}"/>
              </a:ext>
            </a:extLst>
          </p:cNvPr>
          <p:cNvGraphicFramePr>
            <a:graphicFrameLocks noGrp="1"/>
          </p:cNvGraphicFramePr>
          <p:nvPr>
            <p:extLst>
              <p:ext uri="{D42A27DB-BD31-4B8C-83A1-F6EECF244321}">
                <p14:modId xmlns:p14="http://schemas.microsoft.com/office/powerpoint/2010/main" val="1426460750"/>
              </p:ext>
            </p:extLst>
          </p:nvPr>
        </p:nvGraphicFramePr>
        <p:xfrm>
          <a:off x="694763" y="3190315"/>
          <a:ext cx="10515600" cy="1010920"/>
        </p:xfrm>
        <a:graphic>
          <a:graphicData uri="http://schemas.openxmlformats.org/drawingml/2006/table">
            <a:tbl>
              <a:tblPr firstRow="1" bandRow="1">
                <a:tableStyleId>{2D5ABB26-0587-4C30-8999-92F81FD0307C}</a:tableStyleId>
              </a:tblPr>
              <a:tblGrid>
                <a:gridCol w="2103120">
                  <a:extLst>
                    <a:ext uri="{9D8B030D-6E8A-4147-A177-3AD203B41FA5}">
                      <a16:colId xmlns:a16="http://schemas.microsoft.com/office/drawing/2014/main" val="1158110933"/>
                    </a:ext>
                  </a:extLst>
                </a:gridCol>
                <a:gridCol w="2103120">
                  <a:extLst>
                    <a:ext uri="{9D8B030D-6E8A-4147-A177-3AD203B41FA5}">
                      <a16:colId xmlns:a16="http://schemas.microsoft.com/office/drawing/2014/main" val="816833982"/>
                    </a:ext>
                  </a:extLst>
                </a:gridCol>
                <a:gridCol w="2103120">
                  <a:extLst>
                    <a:ext uri="{9D8B030D-6E8A-4147-A177-3AD203B41FA5}">
                      <a16:colId xmlns:a16="http://schemas.microsoft.com/office/drawing/2014/main" val="2210963912"/>
                    </a:ext>
                  </a:extLst>
                </a:gridCol>
                <a:gridCol w="2103120">
                  <a:extLst>
                    <a:ext uri="{9D8B030D-6E8A-4147-A177-3AD203B41FA5}">
                      <a16:colId xmlns:a16="http://schemas.microsoft.com/office/drawing/2014/main" val="1378246308"/>
                    </a:ext>
                  </a:extLst>
                </a:gridCol>
                <a:gridCol w="2103120">
                  <a:extLst>
                    <a:ext uri="{9D8B030D-6E8A-4147-A177-3AD203B41FA5}">
                      <a16:colId xmlns:a16="http://schemas.microsoft.com/office/drawing/2014/main" val="4103172555"/>
                    </a:ext>
                  </a:extLst>
                </a:gridCol>
              </a:tblGrid>
              <a:tr h="370840">
                <a:tc>
                  <a:txBody>
                    <a:bodyPr/>
                    <a:lstStyle/>
                    <a:p>
                      <a:pPr algn="ctr"/>
                      <a:r>
                        <a:rPr lang="en-US" b="1">
                          <a:solidFill>
                            <a:srgbClr val="696868"/>
                          </a:solidFill>
                          <a:latin typeface="Proxima Nova Rg" panose="02000506030000020004" pitchFamily="2" charset="0"/>
                        </a:rPr>
                        <a:t>1</a:t>
                      </a:r>
                    </a:p>
                  </a:txBody>
                  <a:tcPr/>
                </a:tc>
                <a:tc>
                  <a:txBody>
                    <a:bodyPr/>
                    <a:lstStyle/>
                    <a:p>
                      <a:pPr algn="ctr"/>
                      <a:r>
                        <a:rPr lang="en-US" b="1">
                          <a:solidFill>
                            <a:srgbClr val="696868"/>
                          </a:solidFill>
                          <a:latin typeface="Proxima Nova Rg" panose="02000506030000020004" pitchFamily="2" charset="0"/>
                        </a:rPr>
                        <a:t>2</a:t>
                      </a:r>
                    </a:p>
                  </a:txBody>
                  <a:tcPr/>
                </a:tc>
                <a:tc>
                  <a:txBody>
                    <a:bodyPr/>
                    <a:lstStyle/>
                    <a:p>
                      <a:pPr algn="ctr"/>
                      <a:r>
                        <a:rPr lang="en-US" b="1">
                          <a:solidFill>
                            <a:srgbClr val="696868"/>
                          </a:solidFill>
                          <a:latin typeface="Proxima Nova Rg" panose="02000506030000020004" pitchFamily="2" charset="0"/>
                        </a:rPr>
                        <a:t>3</a:t>
                      </a:r>
                    </a:p>
                  </a:txBody>
                  <a:tcPr/>
                </a:tc>
                <a:tc>
                  <a:txBody>
                    <a:bodyPr/>
                    <a:lstStyle/>
                    <a:p>
                      <a:pPr algn="ctr"/>
                      <a:r>
                        <a:rPr lang="en-US" b="1">
                          <a:solidFill>
                            <a:srgbClr val="696868"/>
                          </a:solidFill>
                          <a:latin typeface="Proxima Nova Rg" panose="02000506030000020004" pitchFamily="2" charset="0"/>
                        </a:rPr>
                        <a:t>4</a:t>
                      </a:r>
                    </a:p>
                  </a:txBody>
                  <a:tcPr/>
                </a:tc>
                <a:tc>
                  <a:txBody>
                    <a:bodyPr/>
                    <a:lstStyle/>
                    <a:p>
                      <a:pPr algn="ctr"/>
                      <a:r>
                        <a:rPr lang="en-US" b="1">
                          <a:solidFill>
                            <a:srgbClr val="696868"/>
                          </a:solidFill>
                          <a:latin typeface="Proxima Nova Rg" panose="02000506030000020004" pitchFamily="2" charset="0"/>
                        </a:rPr>
                        <a:t>5</a:t>
                      </a:r>
                    </a:p>
                  </a:txBody>
                  <a:tcPr/>
                </a:tc>
                <a:extLst>
                  <a:ext uri="{0D108BD9-81ED-4DB2-BD59-A6C34878D82A}">
                    <a16:rowId xmlns:a16="http://schemas.microsoft.com/office/drawing/2014/main" val="541313808"/>
                  </a:ext>
                </a:extLst>
              </a:tr>
              <a:tr h="370840">
                <a:tc>
                  <a:txBody>
                    <a:bodyPr/>
                    <a:lstStyle/>
                    <a:p>
                      <a:pPr algn="ctr"/>
                      <a:r>
                        <a:rPr lang="en-US">
                          <a:solidFill>
                            <a:srgbClr val="696868"/>
                          </a:solidFill>
                          <a:latin typeface="Proxima Nova Rg" panose="02000506030000020004" pitchFamily="2" charset="0"/>
                        </a:rPr>
                        <a:t>Very low quality</a:t>
                      </a:r>
                    </a:p>
                  </a:txBody>
                  <a:tcPr/>
                </a:tc>
                <a:tc>
                  <a:txBody>
                    <a:bodyPr/>
                    <a:lstStyle/>
                    <a:p>
                      <a:pPr algn="ctr"/>
                      <a:r>
                        <a:rPr lang="en-US">
                          <a:solidFill>
                            <a:srgbClr val="696868"/>
                          </a:solidFill>
                          <a:latin typeface="Proxima Nova Rg" panose="02000506030000020004" pitchFamily="2" charset="0"/>
                        </a:rPr>
                        <a:t>Low quality</a:t>
                      </a:r>
                    </a:p>
                  </a:txBody>
                  <a:tcPr/>
                </a:tc>
                <a:tc>
                  <a:txBody>
                    <a:bodyPr/>
                    <a:lstStyle/>
                    <a:p>
                      <a:pPr algn="ctr"/>
                      <a:r>
                        <a:rPr lang="en-US">
                          <a:solidFill>
                            <a:srgbClr val="696868"/>
                          </a:solidFill>
                          <a:latin typeface="Proxima Nova Rg" panose="02000506030000020004" pitchFamily="2" charset="0"/>
                        </a:rPr>
                        <a:t>Neither high nor low quality</a:t>
                      </a:r>
                    </a:p>
                  </a:txBody>
                  <a:tcPr/>
                </a:tc>
                <a:tc>
                  <a:txBody>
                    <a:bodyPr/>
                    <a:lstStyle/>
                    <a:p>
                      <a:pPr algn="ctr"/>
                      <a:r>
                        <a:rPr lang="en-US">
                          <a:solidFill>
                            <a:srgbClr val="696868"/>
                          </a:solidFill>
                          <a:latin typeface="Proxima Nova Rg" panose="02000506030000020004" pitchFamily="2" charset="0"/>
                        </a:rPr>
                        <a:t>High quality</a:t>
                      </a:r>
                    </a:p>
                  </a:txBody>
                  <a:tcPr/>
                </a:tc>
                <a:tc>
                  <a:txBody>
                    <a:bodyPr/>
                    <a:lstStyle/>
                    <a:p>
                      <a:pPr algn="ctr"/>
                      <a:r>
                        <a:rPr lang="en-US">
                          <a:solidFill>
                            <a:srgbClr val="696868"/>
                          </a:solidFill>
                          <a:latin typeface="Proxima Nova Rg" panose="02000506030000020004" pitchFamily="2" charset="0"/>
                        </a:rPr>
                        <a:t>Very high quality</a:t>
                      </a:r>
                    </a:p>
                  </a:txBody>
                  <a:tcPr/>
                </a:tc>
                <a:extLst>
                  <a:ext uri="{0D108BD9-81ED-4DB2-BD59-A6C34878D82A}">
                    <a16:rowId xmlns:a16="http://schemas.microsoft.com/office/drawing/2014/main" val="2352365048"/>
                  </a:ext>
                </a:extLst>
              </a:tr>
            </a:tbl>
          </a:graphicData>
        </a:graphic>
      </p:graphicFrame>
      <p:graphicFrame>
        <p:nvGraphicFramePr>
          <p:cNvPr id="8" name="Table 2">
            <a:extLst>
              <a:ext uri="{FF2B5EF4-FFF2-40B4-BE49-F238E27FC236}">
                <a16:creationId xmlns:a16="http://schemas.microsoft.com/office/drawing/2014/main" id="{BF345ACD-5278-E34B-866F-22F4043D42B2}"/>
              </a:ext>
            </a:extLst>
          </p:cNvPr>
          <p:cNvGraphicFramePr>
            <a:graphicFrameLocks noGrp="1"/>
          </p:cNvGraphicFramePr>
          <p:nvPr>
            <p:extLst>
              <p:ext uri="{D42A27DB-BD31-4B8C-83A1-F6EECF244321}">
                <p14:modId xmlns:p14="http://schemas.microsoft.com/office/powerpoint/2010/main" val="3761105808"/>
              </p:ext>
            </p:extLst>
          </p:nvPr>
        </p:nvGraphicFramePr>
        <p:xfrm>
          <a:off x="694763" y="4750277"/>
          <a:ext cx="10515600" cy="1010920"/>
        </p:xfrm>
        <a:graphic>
          <a:graphicData uri="http://schemas.openxmlformats.org/drawingml/2006/table">
            <a:tbl>
              <a:tblPr firstRow="1" bandRow="1">
                <a:tableStyleId>{2D5ABB26-0587-4C30-8999-92F81FD0307C}</a:tableStyleId>
              </a:tblPr>
              <a:tblGrid>
                <a:gridCol w="2103120">
                  <a:extLst>
                    <a:ext uri="{9D8B030D-6E8A-4147-A177-3AD203B41FA5}">
                      <a16:colId xmlns:a16="http://schemas.microsoft.com/office/drawing/2014/main" val="1158110933"/>
                    </a:ext>
                  </a:extLst>
                </a:gridCol>
                <a:gridCol w="2103120">
                  <a:extLst>
                    <a:ext uri="{9D8B030D-6E8A-4147-A177-3AD203B41FA5}">
                      <a16:colId xmlns:a16="http://schemas.microsoft.com/office/drawing/2014/main" val="816833982"/>
                    </a:ext>
                  </a:extLst>
                </a:gridCol>
                <a:gridCol w="2103120">
                  <a:extLst>
                    <a:ext uri="{9D8B030D-6E8A-4147-A177-3AD203B41FA5}">
                      <a16:colId xmlns:a16="http://schemas.microsoft.com/office/drawing/2014/main" val="2210963912"/>
                    </a:ext>
                  </a:extLst>
                </a:gridCol>
                <a:gridCol w="2103120">
                  <a:extLst>
                    <a:ext uri="{9D8B030D-6E8A-4147-A177-3AD203B41FA5}">
                      <a16:colId xmlns:a16="http://schemas.microsoft.com/office/drawing/2014/main" val="1378246308"/>
                    </a:ext>
                  </a:extLst>
                </a:gridCol>
                <a:gridCol w="2103120">
                  <a:extLst>
                    <a:ext uri="{9D8B030D-6E8A-4147-A177-3AD203B41FA5}">
                      <a16:colId xmlns:a16="http://schemas.microsoft.com/office/drawing/2014/main" val="4103172555"/>
                    </a:ext>
                  </a:extLst>
                </a:gridCol>
              </a:tblGrid>
              <a:tr h="370840">
                <a:tc>
                  <a:txBody>
                    <a:bodyPr/>
                    <a:lstStyle/>
                    <a:p>
                      <a:pPr algn="ctr"/>
                      <a:r>
                        <a:rPr lang="en-US" b="1">
                          <a:solidFill>
                            <a:srgbClr val="696868"/>
                          </a:solidFill>
                          <a:latin typeface="Proxima Nova Rg" panose="02000506030000020004" pitchFamily="2" charset="0"/>
                        </a:rPr>
                        <a:t>1</a:t>
                      </a:r>
                    </a:p>
                  </a:txBody>
                  <a:tcPr/>
                </a:tc>
                <a:tc>
                  <a:txBody>
                    <a:bodyPr/>
                    <a:lstStyle/>
                    <a:p>
                      <a:pPr algn="ctr"/>
                      <a:r>
                        <a:rPr lang="en-US" b="1">
                          <a:solidFill>
                            <a:srgbClr val="696868"/>
                          </a:solidFill>
                          <a:latin typeface="Proxima Nova Rg" panose="02000506030000020004" pitchFamily="2" charset="0"/>
                        </a:rPr>
                        <a:t>2</a:t>
                      </a:r>
                    </a:p>
                  </a:txBody>
                  <a:tcPr/>
                </a:tc>
                <a:tc>
                  <a:txBody>
                    <a:bodyPr/>
                    <a:lstStyle/>
                    <a:p>
                      <a:pPr algn="ctr"/>
                      <a:r>
                        <a:rPr lang="en-US" b="1">
                          <a:solidFill>
                            <a:srgbClr val="696868"/>
                          </a:solidFill>
                          <a:latin typeface="Proxima Nova Rg" panose="02000506030000020004" pitchFamily="2" charset="0"/>
                        </a:rPr>
                        <a:t>3</a:t>
                      </a:r>
                    </a:p>
                  </a:txBody>
                  <a:tcPr/>
                </a:tc>
                <a:tc>
                  <a:txBody>
                    <a:bodyPr/>
                    <a:lstStyle/>
                    <a:p>
                      <a:pPr algn="ctr"/>
                      <a:r>
                        <a:rPr lang="en-US" b="1">
                          <a:solidFill>
                            <a:srgbClr val="696868"/>
                          </a:solidFill>
                          <a:latin typeface="Proxima Nova Rg" panose="02000506030000020004" pitchFamily="2" charset="0"/>
                        </a:rPr>
                        <a:t>4</a:t>
                      </a:r>
                    </a:p>
                  </a:txBody>
                  <a:tcPr/>
                </a:tc>
                <a:tc>
                  <a:txBody>
                    <a:bodyPr/>
                    <a:lstStyle/>
                    <a:p>
                      <a:pPr algn="ctr"/>
                      <a:r>
                        <a:rPr lang="en-US" b="1">
                          <a:solidFill>
                            <a:srgbClr val="696868"/>
                          </a:solidFill>
                          <a:latin typeface="Proxima Nova Rg" panose="02000506030000020004" pitchFamily="2" charset="0"/>
                        </a:rPr>
                        <a:t>5</a:t>
                      </a:r>
                    </a:p>
                  </a:txBody>
                  <a:tcPr/>
                </a:tc>
                <a:extLst>
                  <a:ext uri="{0D108BD9-81ED-4DB2-BD59-A6C34878D82A}">
                    <a16:rowId xmlns:a16="http://schemas.microsoft.com/office/drawing/2014/main" val="541313808"/>
                  </a:ext>
                </a:extLst>
              </a:tr>
              <a:tr h="370840">
                <a:tc>
                  <a:txBody>
                    <a:bodyPr/>
                    <a:lstStyle/>
                    <a:p>
                      <a:pPr algn="ctr"/>
                      <a:r>
                        <a:rPr lang="en-US">
                          <a:solidFill>
                            <a:srgbClr val="696868"/>
                          </a:solidFill>
                          <a:latin typeface="Proxima Nova Rg" panose="02000506030000020004" pitchFamily="2" charset="0"/>
                        </a:rPr>
                        <a:t>Very difficult</a:t>
                      </a:r>
                    </a:p>
                  </a:txBody>
                  <a:tcPr/>
                </a:tc>
                <a:tc>
                  <a:txBody>
                    <a:bodyPr/>
                    <a:lstStyle/>
                    <a:p>
                      <a:pPr algn="ctr"/>
                      <a:r>
                        <a:rPr lang="en-US">
                          <a:solidFill>
                            <a:srgbClr val="696868"/>
                          </a:solidFill>
                          <a:latin typeface="Proxima Nova Rg" panose="02000506030000020004" pitchFamily="2" charset="0"/>
                        </a:rPr>
                        <a:t>Difficult</a:t>
                      </a:r>
                    </a:p>
                  </a:txBody>
                  <a:tcPr/>
                </a:tc>
                <a:tc>
                  <a:txBody>
                    <a:bodyPr/>
                    <a:lstStyle/>
                    <a:p>
                      <a:pPr algn="ctr"/>
                      <a:r>
                        <a:rPr lang="en-US">
                          <a:solidFill>
                            <a:srgbClr val="696868"/>
                          </a:solidFill>
                          <a:latin typeface="Proxima Nova Rg" panose="02000506030000020004" pitchFamily="2" charset="0"/>
                        </a:rPr>
                        <a:t>Neither easy nor difficult</a:t>
                      </a:r>
                    </a:p>
                  </a:txBody>
                  <a:tcPr/>
                </a:tc>
                <a:tc>
                  <a:txBody>
                    <a:bodyPr/>
                    <a:lstStyle/>
                    <a:p>
                      <a:pPr algn="ctr"/>
                      <a:r>
                        <a:rPr lang="en-US">
                          <a:solidFill>
                            <a:srgbClr val="696868"/>
                          </a:solidFill>
                          <a:latin typeface="Proxima Nova Rg" panose="02000506030000020004" pitchFamily="2" charset="0"/>
                        </a:rPr>
                        <a:t>Easy</a:t>
                      </a:r>
                    </a:p>
                  </a:txBody>
                  <a:tcPr/>
                </a:tc>
                <a:tc>
                  <a:txBody>
                    <a:bodyPr/>
                    <a:lstStyle/>
                    <a:p>
                      <a:pPr algn="ctr"/>
                      <a:r>
                        <a:rPr lang="en-US">
                          <a:solidFill>
                            <a:srgbClr val="696868"/>
                          </a:solidFill>
                          <a:latin typeface="Proxima Nova Rg" panose="02000506030000020004" pitchFamily="2" charset="0"/>
                        </a:rPr>
                        <a:t>Very easy</a:t>
                      </a:r>
                    </a:p>
                  </a:txBody>
                  <a:tcPr/>
                </a:tc>
                <a:extLst>
                  <a:ext uri="{0D108BD9-81ED-4DB2-BD59-A6C34878D82A}">
                    <a16:rowId xmlns:a16="http://schemas.microsoft.com/office/drawing/2014/main" val="2352365048"/>
                  </a:ext>
                </a:extLst>
              </a:tr>
            </a:tbl>
          </a:graphicData>
        </a:graphic>
      </p:graphicFrame>
    </p:spTree>
    <p:extLst>
      <p:ext uri="{BB962C8B-B14F-4D97-AF65-F5344CB8AC3E}">
        <p14:creationId xmlns:p14="http://schemas.microsoft.com/office/powerpoint/2010/main" val="40712548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24622-091E-F848-BAFA-3152F4FE0763}"/>
              </a:ext>
            </a:extLst>
          </p:cNvPr>
          <p:cNvSpPr>
            <a:spLocks noGrp="1"/>
          </p:cNvSpPr>
          <p:nvPr>
            <p:ph type="title"/>
          </p:nvPr>
        </p:nvSpPr>
        <p:spPr/>
        <p:txBody>
          <a:bodyPr/>
          <a:lstStyle/>
          <a:p>
            <a:r>
              <a:rPr lang="en-US" err="1"/>
              <a:t>FleetView</a:t>
            </a:r>
            <a:r>
              <a:rPr lang="en-US"/>
              <a:t> Ratings</a:t>
            </a:r>
          </a:p>
        </p:txBody>
      </p:sp>
      <p:sp>
        <p:nvSpPr>
          <p:cNvPr id="3" name="Content Placeholder 2">
            <a:extLst>
              <a:ext uri="{FF2B5EF4-FFF2-40B4-BE49-F238E27FC236}">
                <a16:creationId xmlns:a16="http://schemas.microsoft.com/office/drawing/2014/main" id="{A7256EC0-A7F5-994D-829E-73736B7DD6B5}"/>
              </a:ext>
            </a:extLst>
          </p:cNvPr>
          <p:cNvSpPr>
            <a:spLocks noGrp="1"/>
          </p:cNvSpPr>
          <p:nvPr>
            <p:ph idx="1"/>
          </p:nvPr>
        </p:nvSpPr>
        <p:spPr>
          <a:xfrm>
            <a:off x="0" y="874643"/>
            <a:ext cx="12192000" cy="502265"/>
          </a:xfrm>
        </p:spPr>
        <p:txBody>
          <a:bodyPr/>
          <a:lstStyle/>
          <a:p>
            <a:r>
              <a:rPr lang="en-US" err="1"/>
              <a:t>FleetView</a:t>
            </a:r>
            <a:r>
              <a:rPr lang="en-US"/>
              <a:t> was 1 of 2 applications used and rated by all study participants.</a:t>
            </a:r>
          </a:p>
        </p:txBody>
      </p:sp>
      <p:sp>
        <p:nvSpPr>
          <p:cNvPr id="4" name="Date Placeholder 3">
            <a:extLst>
              <a:ext uri="{FF2B5EF4-FFF2-40B4-BE49-F238E27FC236}">
                <a16:creationId xmlns:a16="http://schemas.microsoft.com/office/drawing/2014/main" id="{C1885374-1EE4-4644-A065-FBC5E5958B7C}"/>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570DC96F-8CE7-2E4C-99E4-B17F871B5F8A}"/>
              </a:ext>
            </a:extLst>
          </p:cNvPr>
          <p:cNvSpPr>
            <a:spLocks noGrp="1"/>
          </p:cNvSpPr>
          <p:nvPr>
            <p:ph type="sldNum" sz="quarter" idx="11"/>
          </p:nvPr>
        </p:nvSpPr>
        <p:spPr/>
        <p:txBody>
          <a:bodyPr/>
          <a:lstStyle/>
          <a:p>
            <a:pPr>
              <a:defRPr/>
            </a:pPr>
            <a:fld id="{C1345A0C-6F28-3E4C-B95F-85B47241162D}" type="slidenum">
              <a:rPr lang="en-US" smtClean="0"/>
              <a:pPr>
                <a:defRPr/>
              </a:pPr>
              <a:t>57</a:t>
            </a:fld>
            <a:endParaRPr lang="en-US"/>
          </a:p>
        </p:txBody>
      </p:sp>
      <p:graphicFrame>
        <p:nvGraphicFramePr>
          <p:cNvPr id="9" name="Chart 8">
            <a:extLst>
              <a:ext uri="{FF2B5EF4-FFF2-40B4-BE49-F238E27FC236}">
                <a16:creationId xmlns:a16="http://schemas.microsoft.com/office/drawing/2014/main" id="{790382ED-8FC1-5144-8C0D-3936866FCCDA}"/>
              </a:ext>
            </a:extLst>
          </p:cNvPr>
          <p:cNvGraphicFramePr>
            <a:graphicFrameLocks/>
          </p:cNvGraphicFramePr>
          <p:nvPr>
            <p:extLst>
              <p:ext uri="{D42A27DB-BD31-4B8C-83A1-F6EECF244321}">
                <p14:modId xmlns:p14="http://schemas.microsoft.com/office/powerpoint/2010/main" val="2275732074"/>
              </p:ext>
            </p:extLst>
          </p:nvPr>
        </p:nvGraphicFramePr>
        <p:xfrm>
          <a:off x="50157" y="1376909"/>
          <a:ext cx="3571659" cy="153907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230E92A2-83B3-5648-9014-26EADE01E507}"/>
              </a:ext>
            </a:extLst>
          </p:cNvPr>
          <p:cNvGraphicFramePr>
            <a:graphicFrameLocks/>
          </p:cNvGraphicFramePr>
          <p:nvPr>
            <p:extLst>
              <p:ext uri="{D42A27DB-BD31-4B8C-83A1-F6EECF244321}">
                <p14:modId xmlns:p14="http://schemas.microsoft.com/office/powerpoint/2010/main" val="2535062479"/>
              </p:ext>
            </p:extLst>
          </p:nvPr>
        </p:nvGraphicFramePr>
        <p:xfrm>
          <a:off x="4010830" y="1380825"/>
          <a:ext cx="3571659" cy="15351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a:extLst>
              <a:ext uri="{FF2B5EF4-FFF2-40B4-BE49-F238E27FC236}">
                <a16:creationId xmlns:a16="http://schemas.microsoft.com/office/drawing/2014/main" id="{1775EE10-5428-4848-ADCF-D4AC4F1DB1E8}"/>
              </a:ext>
            </a:extLst>
          </p:cNvPr>
          <p:cNvGraphicFramePr>
            <a:graphicFrameLocks/>
          </p:cNvGraphicFramePr>
          <p:nvPr>
            <p:extLst>
              <p:ext uri="{D42A27DB-BD31-4B8C-83A1-F6EECF244321}">
                <p14:modId xmlns:p14="http://schemas.microsoft.com/office/powerpoint/2010/main" val="4551040"/>
              </p:ext>
            </p:extLst>
          </p:nvPr>
        </p:nvGraphicFramePr>
        <p:xfrm>
          <a:off x="7971503" y="1376909"/>
          <a:ext cx="3571659" cy="1542987"/>
        </p:xfrm>
        <a:graphic>
          <a:graphicData uri="http://schemas.openxmlformats.org/drawingml/2006/chart">
            <c:chart xmlns:c="http://schemas.openxmlformats.org/drawingml/2006/chart" xmlns:r="http://schemas.openxmlformats.org/officeDocument/2006/relationships" r:id="rId4"/>
          </a:graphicData>
        </a:graphic>
      </p:graphicFrame>
      <p:sp>
        <p:nvSpPr>
          <p:cNvPr id="12" name="Content Placeholder 8">
            <a:extLst>
              <a:ext uri="{FF2B5EF4-FFF2-40B4-BE49-F238E27FC236}">
                <a16:creationId xmlns:a16="http://schemas.microsoft.com/office/drawing/2014/main" id="{D232AC3F-6F26-B64F-9D6F-A7D32187F8CB}"/>
              </a:ext>
            </a:extLst>
          </p:cNvPr>
          <p:cNvSpPr txBox="1">
            <a:spLocks/>
          </p:cNvSpPr>
          <p:nvPr/>
        </p:nvSpPr>
        <p:spPr>
          <a:xfrm>
            <a:off x="138189" y="2915981"/>
            <a:ext cx="3571659" cy="3414832"/>
          </a:xfrm>
          <a:prstGeom prst="rect">
            <a:avLst/>
          </a:prstGeom>
        </p:spPr>
        <p:txBody>
          <a:bodyPr/>
          <a:lst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rgbClr val="696868"/>
                </a:solidFill>
                <a:latin typeface="Proxima Nova Rg" panose="02000506030000020004" pitchFamily="2" charset="0"/>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rgbClr val="696868"/>
                </a:solidFill>
                <a:latin typeface="Proxima Nova Rg" panose="02000506030000020004" pitchFamily="2" charset="0"/>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rgbClr val="696868"/>
                </a:solidFill>
                <a:latin typeface="Proxima Nova Rg" panose="02000506030000020004" pitchFamily="2" charset="0"/>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a:t>“ There’s some things that obviously…There’s so many different sections you have to go into to get something, you know…”</a:t>
            </a:r>
          </a:p>
        </p:txBody>
      </p:sp>
      <p:sp>
        <p:nvSpPr>
          <p:cNvPr id="13" name="Content Placeholder 8">
            <a:extLst>
              <a:ext uri="{FF2B5EF4-FFF2-40B4-BE49-F238E27FC236}">
                <a16:creationId xmlns:a16="http://schemas.microsoft.com/office/drawing/2014/main" id="{3C1617E4-CDC3-274A-BF76-2A1252A9F25D}"/>
              </a:ext>
            </a:extLst>
          </p:cNvPr>
          <p:cNvSpPr txBox="1">
            <a:spLocks/>
          </p:cNvSpPr>
          <p:nvPr/>
        </p:nvSpPr>
        <p:spPr>
          <a:xfrm>
            <a:off x="4010829" y="2915981"/>
            <a:ext cx="3571659" cy="3414832"/>
          </a:xfrm>
          <a:prstGeom prst="rect">
            <a:avLst/>
          </a:prstGeom>
        </p:spPr>
        <p:txBody>
          <a:bodyPr lIns="91440" tIns="45720" rIns="91440" bIns="45720" anchor="t"/>
          <a:lst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rgbClr val="696868"/>
                </a:solidFill>
                <a:latin typeface="Proxima Nova Rg" panose="02000506030000020004" pitchFamily="2" charset="0"/>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rgbClr val="696868"/>
                </a:solidFill>
                <a:latin typeface="Proxima Nova Rg" panose="02000506030000020004" pitchFamily="2" charset="0"/>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rgbClr val="696868"/>
                </a:solidFill>
                <a:latin typeface="Proxima Nova Rg" panose="02000506030000020004" pitchFamily="2" charset="0"/>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a:latin typeface="Proxima Nova Rg"/>
              </a:rPr>
              <a:t>“OK, so a lot of the times when I'm searching up a vehicle number or something in FleetView I have to enter it like I have to enter a specific client name and search up the vehicle number which is fine, right? But in CSD you can search up any vehicle number you can search up any plate number and in one or those sorts of certain last name or something, but you don't have to enter that client code or the client number. The thing is, a lot of the times I might be given violations or like toll invoices or something with a plate number or anything like that.”</a:t>
            </a:r>
          </a:p>
        </p:txBody>
      </p:sp>
      <p:sp>
        <p:nvSpPr>
          <p:cNvPr id="14" name="Content Placeholder 8">
            <a:extLst>
              <a:ext uri="{FF2B5EF4-FFF2-40B4-BE49-F238E27FC236}">
                <a16:creationId xmlns:a16="http://schemas.microsoft.com/office/drawing/2014/main" id="{D118D94D-36B3-2C43-8F58-F7232FDFD069}"/>
              </a:ext>
            </a:extLst>
          </p:cNvPr>
          <p:cNvSpPr txBox="1">
            <a:spLocks/>
          </p:cNvSpPr>
          <p:nvPr/>
        </p:nvSpPr>
        <p:spPr>
          <a:xfrm>
            <a:off x="7972641" y="2941518"/>
            <a:ext cx="3571659" cy="3414832"/>
          </a:xfrm>
          <a:prstGeom prst="rect">
            <a:avLst/>
          </a:prstGeom>
        </p:spPr>
        <p:txBody>
          <a:bodyPr lIns="91440" tIns="45720" rIns="91440" bIns="45720" anchor="t"/>
          <a:lst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rgbClr val="696868"/>
                </a:solidFill>
                <a:latin typeface="Proxima Nova Rg" panose="02000506030000020004" pitchFamily="2" charset="0"/>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rgbClr val="696868"/>
                </a:solidFill>
                <a:latin typeface="Proxima Nova Rg" panose="02000506030000020004" pitchFamily="2" charset="0"/>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rgbClr val="696868"/>
                </a:solidFill>
                <a:latin typeface="Proxima Nova Rg" panose="02000506030000020004" pitchFamily="2" charset="0"/>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a:latin typeface="Proxima Nova Rg"/>
              </a:rPr>
              <a:t>"You know what? Actually? It's a five. That's... it is really a user-friendly system."</a:t>
            </a:r>
            <a:endParaRPr lang="en-US" sz="1400"/>
          </a:p>
        </p:txBody>
      </p:sp>
    </p:spTree>
    <p:extLst>
      <p:ext uri="{BB962C8B-B14F-4D97-AF65-F5344CB8AC3E}">
        <p14:creationId xmlns:p14="http://schemas.microsoft.com/office/powerpoint/2010/main" val="103750052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24622-091E-F848-BAFA-3152F4FE0763}"/>
              </a:ext>
            </a:extLst>
          </p:cNvPr>
          <p:cNvSpPr>
            <a:spLocks noGrp="1"/>
          </p:cNvSpPr>
          <p:nvPr>
            <p:ph type="title"/>
          </p:nvPr>
        </p:nvSpPr>
        <p:spPr/>
        <p:txBody>
          <a:bodyPr/>
          <a:lstStyle/>
          <a:p>
            <a:r>
              <a:rPr lang="en-US"/>
              <a:t>CSD Ratings</a:t>
            </a:r>
          </a:p>
        </p:txBody>
      </p:sp>
      <p:sp>
        <p:nvSpPr>
          <p:cNvPr id="3" name="Content Placeholder 2">
            <a:extLst>
              <a:ext uri="{FF2B5EF4-FFF2-40B4-BE49-F238E27FC236}">
                <a16:creationId xmlns:a16="http://schemas.microsoft.com/office/drawing/2014/main" id="{A7256EC0-A7F5-994D-829E-73736B7DD6B5}"/>
              </a:ext>
            </a:extLst>
          </p:cNvPr>
          <p:cNvSpPr>
            <a:spLocks noGrp="1"/>
          </p:cNvSpPr>
          <p:nvPr>
            <p:ph idx="1"/>
          </p:nvPr>
        </p:nvSpPr>
        <p:spPr/>
        <p:txBody>
          <a:bodyPr/>
          <a:lstStyle/>
          <a:p>
            <a:r>
              <a:rPr lang="en-US"/>
              <a:t>CSD was the second of 2 applications used and rated by all study participants.</a:t>
            </a:r>
          </a:p>
        </p:txBody>
      </p:sp>
      <p:sp>
        <p:nvSpPr>
          <p:cNvPr id="4" name="Date Placeholder 3">
            <a:extLst>
              <a:ext uri="{FF2B5EF4-FFF2-40B4-BE49-F238E27FC236}">
                <a16:creationId xmlns:a16="http://schemas.microsoft.com/office/drawing/2014/main" id="{C1885374-1EE4-4644-A065-FBC5E5958B7C}"/>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570DC96F-8CE7-2E4C-99E4-B17F871B5F8A}"/>
              </a:ext>
            </a:extLst>
          </p:cNvPr>
          <p:cNvSpPr>
            <a:spLocks noGrp="1"/>
          </p:cNvSpPr>
          <p:nvPr>
            <p:ph type="sldNum" sz="quarter" idx="11"/>
          </p:nvPr>
        </p:nvSpPr>
        <p:spPr/>
        <p:txBody>
          <a:bodyPr/>
          <a:lstStyle/>
          <a:p>
            <a:pPr>
              <a:defRPr/>
            </a:pPr>
            <a:fld id="{C1345A0C-6F28-3E4C-B95F-85B47241162D}" type="slidenum">
              <a:rPr lang="en-US" smtClean="0"/>
              <a:pPr>
                <a:defRPr/>
              </a:pPr>
              <a:t>58</a:t>
            </a:fld>
            <a:endParaRPr lang="en-US"/>
          </a:p>
        </p:txBody>
      </p:sp>
      <p:graphicFrame>
        <p:nvGraphicFramePr>
          <p:cNvPr id="12" name="Chart 11">
            <a:extLst>
              <a:ext uri="{FF2B5EF4-FFF2-40B4-BE49-F238E27FC236}">
                <a16:creationId xmlns:a16="http://schemas.microsoft.com/office/drawing/2014/main" id="{91020431-0B5E-8849-9E6E-44BB197A5255}"/>
              </a:ext>
            </a:extLst>
          </p:cNvPr>
          <p:cNvGraphicFramePr>
            <a:graphicFrameLocks/>
          </p:cNvGraphicFramePr>
          <p:nvPr>
            <p:extLst>
              <p:ext uri="{D42A27DB-BD31-4B8C-83A1-F6EECF244321}">
                <p14:modId xmlns:p14="http://schemas.microsoft.com/office/powerpoint/2010/main" val="540169094"/>
              </p:ext>
            </p:extLst>
          </p:nvPr>
        </p:nvGraphicFramePr>
        <p:xfrm>
          <a:off x="45823" y="1368848"/>
          <a:ext cx="3573678" cy="154734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2">
            <a:extLst>
              <a:ext uri="{FF2B5EF4-FFF2-40B4-BE49-F238E27FC236}">
                <a16:creationId xmlns:a16="http://schemas.microsoft.com/office/drawing/2014/main" id="{8AD5CB7A-AE85-1D4A-8021-311EDA60F01B}"/>
              </a:ext>
            </a:extLst>
          </p:cNvPr>
          <p:cNvGraphicFramePr>
            <a:graphicFrameLocks/>
          </p:cNvGraphicFramePr>
          <p:nvPr>
            <p:extLst>
              <p:ext uri="{D42A27DB-BD31-4B8C-83A1-F6EECF244321}">
                <p14:modId xmlns:p14="http://schemas.microsoft.com/office/powerpoint/2010/main" val="3072086915"/>
              </p:ext>
            </p:extLst>
          </p:nvPr>
        </p:nvGraphicFramePr>
        <p:xfrm>
          <a:off x="4015302" y="1364911"/>
          <a:ext cx="3573678" cy="15434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a:extLst>
              <a:ext uri="{FF2B5EF4-FFF2-40B4-BE49-F238E27FC236}">
                <a16:creationId xmlns:a16="http://schemas.microsoft.com/office/drawing/2014/main" id="{8CF5C364-D651-864D-BB62-0EEE774FD013}"/>
              </a:ext>
            </a:extLst>
          </p:cNvPr>
          <p:cNvGraphicFramePr>
            <a:graphicFrameLocks/>
          </p:cNvGraphicFramePr>
          <p:nvPr>
            <p:extLst>
              <p:ext uri="{D42A27DB-BD31-4B8C-83A1-F6EECF244321}">
                <p14:modId xmlns:p14="http://schemas.microsoft.com/office/powerpoint/2010/main" val="3619628541"/>
              </p:ext>
            </p:extLst>
          </p:nvPr>
        </p:nvGraphicFramePr>
        <p:xfrm>
          <a:off x="7984781" y="1382422"/>
          <a:ext cx="3573678" cy="1551278"/>
        </p:xfrm>
        <a:graphic>
          <a:graphicData uri="http://schemas.openxmlformats.org/drawingml/2006/chart">
            <c:chart xmlns:c="http://schemas.openxmlformats.org/drawingml/2006/chart" xmlns:r="http://schemas.openxmlformats.org/officeDocument/2006/relationships" r:id="rId4"/>
          </a:graphicData>
        </a:graphic>
      </p:graphicFrame>
      <p:sp>
        <p:nvSpPr>
          <p:cNvPr id="15" name="Content Placeholder 8">
            <a:extLst>
              <a:ext uri="{FF2B5EF4-FFF2-40B4-BE49-F238E27FC236}">
                <a16:creationId xmlns:a16="http://schemas.microsoft.com/office/drawing/2014/main" id="{D4758FF4-1B0B-A347-9F28-E3336B282FD5}"/>
              </a:ext>
            </a:extLst>
          </p:cNvPr>
          <p:cNvSpPr txBox="1">
            <a:spLocks/>
          </p:cNvSpPr>
          <p:nvPr/>
        </p:nvSpPr>
        <p:spPr>
          <a:xfrm>
            <a:off x="7986800" y="2933700"/>
            <a:ext cx="3571659" cy="3414832"/>
          </a:xfrm>
          <a:prstGeom prst="rect">
            <a:avLst/>
          </a:prstGeom>
        </p:spPr>
        <p:txBody>
          <a:bodyPr/>
          <a:lst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rgbClr val="696868"/>
                </a:solidFill>
                <a:latin typeface="Proxima Nova Rg" panose="02000506030000020004" pitchFamily="2" charset="0"/>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rgbClr val="696868"/>
                </a:solidFill>
                <a:latin typeface="Proxima Nova Rg" panose="02000506030000020004" pitchFamily="2" charset="0"/>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rgbClr val="696868"/>
                </a:solidFill>
                <a:latin typeface="Proxima Nova Rg" panose="02000506030000020004" pitchFamily="2" charset="0"/>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rgbClr val="696868"/>
                </a:solidFill>
                <a:latin typeface="Proxima Nova Rg" panose="0200050603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a:t>“Oh like say for example if I'm like looking at an image in in CSD, a lot of the times I don't know why this happens, that if it's specific with me, but I know what happens with other AEs like I try to open up an image and sometimes it works, but other times it just makes CSD into a tiny little square where you can barely see anything.”</a:t>
            </a:r>
          </a:p>
        </p:txBody>
      </p:sp>
      <p:graphicFrame>
        <p:nvGraphicFramePr>
          <p:cNvPr id="8" name="Table 7">
            <a:extLst>
              <a:ext uri="{FF2B5EF4-FFF2-40B4-BE49-F238E27FC236}">
                <a16:creationId xmlns:a16="http://schemas.microsoft.com/office/drawing/2014/main" id="{8ADAB13A-BD0B-DE4C-883D-F449A751A220}"/>
              </a:ext>
            </a:extLst>
          </p:cNvPr>
          <p:cNvGraphicFramePr>
            <a:graphicFrameLocks noGrp="1"/>
          </p:cNvGraphicFramePr>
          <p:nvPr>
            <p:extLst>
              <p:ext uri="{D42A27DB-BD31-4B8C-83A1-F6EECF244321}">
                <p14:modId xmlns:p14="http://schemas.microsoft.com/office/powerpoint/2010/main" val="960287963"/>
              </p:ext>
            </p:extLst>
          </p:nvPr>
        </p:nvGraphicFramePr>
        <p:xfrm>
          <a:off x="4015302" y="2933700"/>
          <a:ext cx="3571659" cy="1076325"/>
        </p:xfrm>
        <a:graphic>
          <a:graphicData uri="http://schemas.openxmlformats.org/drawingml/2006/table">
            <a:tbl>
              <a:tblPr/>
              <a:tblGrid>
                <a:gridCol w="3571659">
                  <a:extLst>
                    <a:ext uri="{9D8B030D-6E8A-4147-A177-3AD203B41FA5}">
                      <a16:colId xmlns:a16="http://schemas.microsoft.com/office/drawing/2014/main" val="2023943903"/>
                    </a:ext>
                  </a:extLst>
                </a:gridCol>
              </a:tblGrid>
              <a:tr h="609600">
                <a:tc>
                  <a:txBody>
                    <a:bodyPr/>
                    <a:lstStyle/>
                    <a:p>
                      <a:pPr algn="l" fontAlgn="b"/>
                      <a:r>
                        <a:rPr lang="en-US" sz="1400" b="0" i="0" u="none" strike="noStrike">
                          <a:solidFill>
                            <a:srgbClr val="696868"/>
                          </a:solidFill>
                          <a:effectLst/>
                          <a:latin typeface="Proxima Nova Rg"/>
                        </a:rPr>
                        <a:t>“Uhm, related to how accurately or how much information individuals are putting in there again I'm...I'm kind of relating specifically to the message file some people use that extensively. Some people don't use it at all.”</a:t>
                      </a:r>
                    </a:p>
                  </a:txBody>
                  <a:tcPr marL="9525" marR="9525" marT="9525" marB="0" anchor="b">
                    <a:lnL>
                      <a:noFill/>
                    </a:lnL>
                    <a:lnR>
                      <a:noFill/>
                    </a:lnR>
                    <a:lnT>
                      <a:noFill/>
                    </a:lnT>
                    <a:lnB>
                      <a:noFill/>
                    </a:lnB>
                  </a:tcPr>
                </a:tc>
                <a:extLst>
                  <a:ext uri="{0D108BD9-81ED-4DB2-BD59-A6C34878D82A}">
                    <a16:rowId xmlns:a16="http://schemas.microsoft.com/office/drawing/2014/main" val="2152705086"/>
                  </a:ext>
                </a:extLst>
              </a:tr>
            </a:tbl>
          </a:graphicData>
        </a:graphic>
      </p:graphicFrame>
      <p:graphicFrame>
        <p:nvGraphicFramePr>
          <p:cNvPr id="16" name="Table 15">
            <a:extLst>
              <a:ext uri="{FF2B5EF4-FFF2-40B4-BE49-F238E27FC236}">
                <a16:creationId xmlns:a16="http://schemas.microsoft.com/office/drawing/2014/main" id="{00AEC149-63BF-3F4B-BA28-803F9B1131F7}"/>
              </a:ext>
            </a:extLst>
          </p:cNvPr>
          <p:cNvGraphicFramePr>
            <a:graphicFrameLocks noGrp="1"/>
          </p:cNvGraphicFramePr>
          <p:nvPr>
            <p:extLst>
              <p:ext uri="{D42A27DB-BD31-4B8C-83A1-F6EECF244321}">
                <p14:modId xmlns:p14="http://schemas.microsoft.com/office/powerpoint/2010/main" val="2981208585"/>
              </p:ext>
            </p:extLst>
          </p:nvPr>
        </p:nvGraphicFramePr>
        <p:xfrm>
          <a:off x="243724" y="2933700"/>
          <a:ext cx="3371740" cy="2143125"/>
        </p:xfrm>
        <a:graphic>
          <a:graphicData uri="http://schemas.openxmlformats.org/drawingml/2006/table">
            <a:tbl>
              <a:tblPr/>
              <a:tblGrid>
                <a:gridCol w="3371740">
                  <a:extLst>
                    <a:ext uri="{9D8B030D-6E8A-4147-A177-3AD203B41FA5}">
                      <a16:colId xmlns:a16="http://schemas.microsoft.com/office/drawing/2014/main" val="2023943903"/>
                    </a:ext>
                  </a:extLst>
                </a:gridCol>
              </a:tblGrid>
              <a:tr h="609600">
                <a:tc>
                  <a:txBody>
                    <a:bodyPr/>
                    <a:lstStyle/>
                    <a:p>
                      <a:pPr algn="l" fontAlgn="b"/>
                      <a:r>
                        <a:rPr lang="en-US" sz="1400" b="0" i="0" u="none" strike="noStrike">
                          <a:solidFill>
                            <a:srgbClr val="696868"/>
                          </a:solidFill>
                          <a:effectLst/>
                          <a:latin typeface="Proxima Nova Rg" panose="02000506030000020004" pitchFamily="2" charset="0"/>
                        </a:rPr>
                        <a:t>“That you can't usually get all of the answers from there. You have to go into another system to try and find a…you know to do things with fuel cards or to find registration information. You </a:t>
                      </a:r>
                      <a:r>
                        <a:rPr lang="en-US" sz="1400" b="0" i="0" u="none" strike="noStrike" err="1">
                          <a:solidFill>
                            <a:srgbClr val="696868"/>
                          </a:solidFill>
                          <a:effectLst/>
                          <a:latin typeface="Proxima Nova Rg" panose="02000506030000020004" pitchFamily="2" charset="0"/>
                        </a:rPr>
                        <a:t>gotta</a:t>
                      </a:r>
                      <a:r>
                        <a:rPr lang="en-US" sz="1400" b="0" i="0" u="none" strike="noStrike">
                          <a:solidFill>
                            <a:srgbClr val="696868"/>
                          </a:solidFill>
                          <a:effectLst/>
                          <a:latin typeface="Proxima Nova Rg" panose="02000506030000020004" pitchFamily="2" charset="0"/>
                        </a:rPr>
                        <a:t> bounce out to another system so it's not. It doesn't encompass really all the information you need. It's a handy, helpful tool, but it doesn’t... If you want details, it's not the place to find it.”</a:t>
                      </a:r>
                    </a:p>
                  </a:txBody>
                  <a:tcPr marL="9525" marR="9525" marT="9525" marB="0">
                    <a:lnL>
                      <a:noFill/>
                    </a:lnL>
                    <a:lnR>
                      <a:noFill/>
                    </a:lnR>
                    <a:lnT>
                      <a:noFill/>
                    </a:lnT>
                    <a:lnB>
                      <a:noFill/>
                    </a:lnB>
                  </a:tcPr>
                </a:tc>
                <a:extLst>
                  <a:ext uri="{0D108BD9-81ED-4DB2-BD59-A6C34878D82A}">
                    <a16:rowId xmlns:a16="http://schemas.microsoft.com/office/drawing/2014/main" val="2152705086"/>
                  </a:ext>
                </a:extLst>
              </a:tr>
            </a:tbl>
          </a:graphicData>
        </a:graphic>
      </p:graphicFrame>
    </p:spTree>
    <p:extLst>
      <p:ext uri="{BB962C8B-B14F-4D97-AF65-F5344CB8AC3E}">
        <p14:creationId xmlns:p14="http://schemas.microsoft.com/office/powerpoint/2010/main" val="30726869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24622-091E-F848-BAFA-3152F4FE0763}"/>
              </a:ext>
            </a:extLst>
          </p:cNvPr>
          <p:cNvSpPr>
            <a:spLocks noGrp="1"/>
          </p:cNvSpPr>
          <p:nvPr>
            <p:ph type="title"/>
          </p:nvPr>
        </p:nvSpPr>
        <p:spPr/>
        <p:txBody>
          <a:bodyPr/>
          <a:lstStyle/>
          <a:p>
            <a:r>
              <a:rPr lang="en-US"/>
              <a:t>Other Application Ratings</a:t>
            </a:r>
          </a:p>
        </p:txBody>
      </p:sp>
      <p:sp>
        <p:nvSpPr>
          <p:cNvPr id="3" name="Content Placeholder 2">
            <a:extLst>
              <a:ext uri="{FF2B5EF4-FFF2-40B4-BE49-F238E27FC236}">
                <a16:creationId xmlns:a16="http://schemas.microsoft.com/office/drawing/2014/main" id="{A7256EC0-A7F5-994D-829E-73736B7DD6B5}"/>
              </a:ext>
            </a:extLst>
          </p:cNvPr>
          <p:cNvSpPr>
            <a:spLocks noGrp="1"/>
          </p:cNvSpPr>
          <p:nvPr>
            <p:ph idx="1"/>
          </p:nvPr>
        </p:nvSpPr>
        <p:spPr/>
        <p:txBody>
          <a:bodyPr/>
          <a:lstStyle/>
          <a:p>
            <a:r>
              <a:rPr lang="en-US"/>
              <a:t>Three participants provided ratings for TRAX</a:t>
            </a:r>
          </a:p>
          <a:p>
            <a:endParaRPr lang="en-US"/>
          </a:p>
          <a:p>
            <a:endParaRPr lang="en-US"/>
          </a:p>
          <a:p>
            <a:endParaRPr lang="en-US"/>
          </a:p>
          <a:p>
            <a:endParaRPr lang="en-US"/>
          </a:p>
          <a:p>
            <a:endParaRPr lang="en-US"/>
          </a:p>
          <a:p>
            <a:r>
              <a:rPr lang="en-US"/>
              <a:t>One participant rated PARS, and indicate a rating of 5 on each scale:</a:t>
            </a:r>
          </a:p>
          <a:p>
            <a:pPr lvl="1"/>
            <a:r>
              <a:rPr lang="en-US"/>
              <a:t>5, Very Helpful</a:t>
            </a:r>
          </a:p>
          <a:p>
            <a:pPr lvl="1"/>
            <a:r>
              <a:rPr lang="en-US"/>
              <a:t>5, Very High Quality</a:t>
            </a:r>
          </a:p>
          <a:p>
            <a:pPr lvl="1"/>
            <a:r>
              <a:rPr lang="en-US"/>
              <a:t>5, Very Easy</a:t>
            </a:r>
          </a:p>
        </p:txBody>
      </p:sp>
      <p:sp>
        <p:nvSpPr>
          <p:cNvPr id="4" name="Date Placeholder 3">
            <a:extLst>
              <a:ext uri="{FF2B5EF4-FFF2-40B4-BE49-F238E27FC236}">
                <a16:creationId xmlns:a16="http://schemas.microsoft.com/office/drawing/2014/main" id="{C1885374-1EE4-4644-A065-FBC5E5958B7C}"/>
              </a:ext>
            </a:extLst>
          </p:cNvPr>
          <p:cNvSpPr>
            <a:spLocks noGrp="1"/>
          </p:cNvSpPr>
          <p:nvPr>
            <p:ph type="dt" sz="half" idx="10"/>
          </p:nvPr>
        </p:nvSpPr>
        <p:spPr/>
        <p:txBody>
          <a:bodyPr/>
          <a:lstStyle/>
          <a:p>
            <a:pPr>
              <a:defRPr/>
            </a:pPr>
            <a:fld id="{48DC7F04-A10E-EE41-B210-74CC97140B01}" type="datetime1">
              <a:rPr lang="en-US" smtClean="0"/>
              <a:pPr>
                <a:defRPr/>
              </a:pPr>
              <a:t>3/30/22</a:t>
            </a:fld>
            <a:endParaRPr lang="en-US"/>
          </a:p>
        </p:txBody>
      </p:sp>
      <p:sp>
        <p:nvSpPr>
          <p:cNvPr id="5" name="Slide Number Placeholder 4">
            <a:extLst>
              <a:ext uri="{FF2B5EF4-FFF2-40B4-BE49-F238E27FC236}">
                <a16:creationId xmlns:a16="http://schemas.microsoft.com/office/drawing/2014/main" id="{570DC96F-8CE7-2E4C-99E4-B17F871B5F8A}"/>
              </a:ext>
            </a:extLst>
          </p:cNvPr>
          <p:cNvSpPr>
            <a:spLocks noGrp="1"/>
          </p:cNvSpPr>
          <p:nvPr>
            <p:ph type="sldNum" sz="quarter" idx="11"/>
          </p:nvPr>
        </p:nvSpPr>
        <p:spPr/>
        <p:txBody>
          <a:bodyPr/>
          <a:lstStyle/>
          <a:p>
            <a:pPr>
              <a:defRPr/>
            </a:pPr>
            <a:fld id="{C1345A0C-6F28-3E4C-B95F-85B47241162D}" type="slidenum">
              <a:rPr lang="en-US" smtClean="0"/>
              <a:pPr>
                <a:defRPr/>
              </a:pPr>
              <a:t>59</a:t>
            </a:fld>
            <a:endParaRPr lang="en-US"/>
          </a:p>
        </p:txBody>
      </p:sp>
      <p:graphicFrame>
        <p:nvGraphicFramePr>
          <p:cNvPr id="9" name="Chart 8">
            <a:extLst>
              <a:ext uri="{FF2B5EF4-FFF2-40B4-BE49-F238E27FC236}">
                <a16:creationId xmlns:a16="http://schemas.microsoft.com/office/drawing/2014/main" id="{D9AA2F0B-5041-9C47-85E4-22CBA50AE6D7}"/>
              </a:ext>
            </a:extLst>
          </p:cNvPr>
          <p:cNvGraphicFramePr>
            <a:graphicFrameLocks/>
          </p:cNvGraphicFramePr>
          <p:nvPr>
            <p:extLst>
              <p:ext uri="{D42A27DB-BD31-4B8C-83A1-F6EECF244321}">
                <p14:modId xmlns:p14="http://schemas.microsoft.com/office/powerpoint/2010/main" val="1942789804"/>
              </p:ext>
            </p:extLst>
          </p:nvPr>
        </p:nvGraphicFramePr>
        <p:xfrm>
          <a:off x="45823" y="1367577"/>
          <a:ext cx="3573678" cy="164736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CD552BC2-B4EF-9E4D-92DF-A1672EEDA9DB}"/>
              </a:ext>
            </a:extLst>
          </p:cNvPr>
          <p:cNvGraphicFramePr>
            <a:graphicFrameLocks/>
          </p:cNvGraphicFramePr>
          <p:nvPr>
            <p:extLst>
              <p:ext uri="{D42A27DB-BD31-4B8C-83A1-F6EECF244321}">
                <p14:modId xmlns:p14="http://schemas.microsoft.com/office/powerpoint/2010/main" val="688337418"/>
              </p:ext>
            </p:extLst>
          </p:nvPr>
        </p:nvGraphicFramePr>
        <p:xfrm>
          <a:off x="4015302" y="1371769"/>
          <a:ext cx="3573678" cy="164317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a:extLst>
              <a:ext uri="{FF2B5EF4-FFF2-40B4-BE49-F238E27FC236}">
                <a16:creationId xmlns:a16="http://schemas.microsoft.com/office/drawing/2014/main" id="{C87FBCB1-0CD2-E04F-B582-30A2EDF5A1A3}"/>
              </a:ext>
            </a:extLst>
          </p:cNvPr>
          <p:cNvGraphicFramePr>
            <a:graphicFrameLocks/>
          </p:cNvGraphicFramePr>
          <p:nvPr>
            <p:extLst>
              <p:ext uri="{D42A27DB-BD31-4B8C-83A1-F6EECF244321}">
                <p14:modId xmlns:p14="http://schemas.microsoft.com/office/powerpoint/2010/main" val="2966605396"/>
              </p:ext>
            </p:extLst>
          </p:nvPr>
        </p:nvGraphicFramePr>
        <p:xfrm>
          <a:off x="7984781" y="1371600"/>
          <a:ext cx="3559519" cy="165156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032418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77517-60B2-460C-95D4-ED6ACCBBF6F6}"/>
              </a:ext>
            </a:extLst>
          </p:cNvPr>
          <p:cNvSpPr>
            <a:spLocks noGrp="1"/>
          </p:cNvSpPr>
          <p:nvPr>
            <p:ph type="title"/>
          </p:nvPr>
        </p:nvSpPr>
        <p:spPr/>
        <p:txBody>
          <a:bodyPr/>
          <a:lstStyle/>
          <a:p>
            <a:r>
              <a:rPr lang="en-US">
                <a:latin typeface="Proxima Nova Rg"/>
              </a:rPr>
              <a:t>Next Steps</a:t>
            </a:r>
            <a:endParaRPr lang="en-US"/>
          </a:p>
        </p:txBody>
      </p:sp>
      <p:sp>
        <p:nvSpPr>
          <p:cNvPr id="3" name="Content Placeholder 2">
            <a:extLst>
              <a:ext uri="{FF2B5EF4-FFF2-40B4-BE49-F238E27FC236}">
                <a16:creationId xmlns:a16="http://schemas.microsoft.com/office/drawing/2014/main" id="{454BE1FA-ACE4-4AFF-92EA-B23A3AB335C6}"/>
              </a:ext>
            </a:extLst>
          </p:cNvPr>
          <p:cNvSpPr>
            <a:spLocks noGrp="1"/>
          </p:cNvSpPr>
          <p:nvPr>
            <p:ph idx="1"/>
          </p:nvPr>
        </p:nvSpPr>
        <p:spPr/>
        <p:txBody>
          <a:bodyPr/>
          <a:lstStyle/>
          <a:p>
            <a:r>
              <a:rPr lang="en-US" dirty="0">
                <a:latin typeface="Proxima Nova Rg"/>
              </a:rPr>
              <a:t>Client research on preferred interaction styles with Wheels fleet associates.</a:t>
            </a:r>
          </a:p>
          <a:p>
            <a:pPr lvl="1"/>
            <a:r>
              <a:rPr lang="en-US" dirty="0">
                <a:latin typeface="Proxima Nova Rg"/>
              </a:rPr>
              <a:t>Assess preferred levels of interactivity with a fleet associate.</a:t>
            </a:r>
            <a:endParaRPr lang="en-US" dirty="0"/>
          </a:p>
          <a:p>
            <a:pPr lvl="1"/>
            <a:r>
              <a:rPr lang="en-US" dirty="0">
                <a:latin typeface="Proxima Nova Rg"/>
              </a:rPr>
              <a:t>Determine if some topics require personal interactions versus impersonal ones, such as email.</a:t>
            </a:r>
            <a:endParaRPr lang="en-US" dirty="0"/>
          </a:p>
          <a:p>
            <a:pPr lvl="1"/>
            <a:r>
              <a:rPr lang="en-US" dirty="0">
                <a:latin typeface="Proxima Nova Rg"/>
              </a:rPr>
              <a:t>Understand views on self-service.</a:t>
            </a:r>
            <a:endParaRPr lang="en-US" dirty="0"/>
          </a:p>
          <a:p>
            <a:endParaRPr lang="en-US" dirty="0"/>
          </a:p>
          <a:p>
            <a:r>
              <a:rPr lang="en-US" dirty="0">
                <a:latin typeface="Proxima Nova Rg"/>
              </a:rPr>
              <a:t>Exploring the Registration workflow across teams.</a:t>
            </a:r>
          </a:p>
          <a:p>
            <a:pPr lvl="1"/>
            <a:r>
              <a:rPr lang="en-US" dirty="0">
                <a:latin typeface="Proxima Nova Rg"/>
              </a:rPr>
              <a:t>Understand the current process and identify how it can be improved.</a:t>
            </a:r>
            <a:endParaRPr lang="en-US" dirty="0"/>
          </a:p>
          <a:p>
            <a:pPr lvl="1"/>
            <a:r>
              <a:rPr lang="en-US" dirty="0">
                <a:latin typeface="Proxima Nova Rg"/>
              </a:rPr>
              <a:t>Translate findings into a prototype workflow that can then be evaluated by associates.</a:t>
            </a:r>
            <a:endParaRPr lang="en-US" dirty="0"/>
          </a:p>
          <a:p>
            <a:pPr lvl="1"/>
            <a:endParaRPr lang="en-US" dirty="0"/>
          </a:p>
          <a:p>
            <a:r>
              <a:rPr lang="en-US" dirty="0">
                <a:latin typeface="Proxima Nova Rg"/>
              </a:rPr>
              <a:t>Perception of roles and responsibilities [Set up another meeting for this.]</a:t>
            </a:r>
            <a:endParaRPr lang="en-US" dirty="0"/>
          </a:p>
          <a:p>
            <a:pPr lvl="1"/>
            <a:r>
              <a:rPr lang="en-US" dirty="0">
                <a:latin typeface="Proxima Nova Rg"/>
              </a:rPr>
              <a:t>Top interactions [how are things introduced during training; need to connect process and scenarios; need to train on exceptions which is not currently done; dots aren't connected on multiple reports; reports don't give what clients want/need]</a:t>
            </a:r>
            <a:endParaRPr lang="en-US" dirty="0"/>
          </a:p>
          <a:p>
            <a:pPr lvl="1"/>
            <a:r>
              <a:rPr lang="en-US" dirty="0">
                <a:latin typeface="Proxima Nova Rg"/>
              </a:rPr>
              <a:t>Accountability, who does what, change control procedure </a:t>
            </a:r>
          </a:p>
          <a:p>
            <a:pPr lvl="1"/>
            <a:r>
              <a:rPr lang="en-US" dirty="0">
                <a:latin typeface="Proxima Nova Rg"/>
              </a:rPr>
              <a:t>Differing procedures for areas.</a:t>
            </a:r>
            <a:endParaRPr lang="en-US" dirty="0"/>
          </a:p>
          <a:p>
            <a:endParaRPr lang="en-US" dirty="0"/>
          </a:p>
          <a:p>
            <a:r>
              <a:rPr lang="en-US" b="1" dirty="0">
                <a:latin typeface="Proxima Nova Rg"/>
              </a:rPr>
              <a:t>Optional</a:t>
            </a:r>
            <a:r>
              <a:rPr lang="en-US" dirty="0">
                <a:latin typeface="Proxima Nova Rg"/>
              </a:rPr>
              <a:t>: Baselining cognitive workload across the AE team.</a:t>
            </a:r>
          </a:p>
          <a:p>
            <a:pPr lvl="1"/>
            <a:r>
              <a:rPr lang="en-US" dirty="0">
                <a:latin typeface="Proxima Nova Rg"/>
              </a:rPr>
              <a:t>Determining current levels of cognitive workload and how they may vary across level (AAE vs Senior AE).</a:t>
            </a:r>
          </a:p>
          <a:p>
            <a:pPr lvl="1"/>
            <a:r>
              <a:rPr lang="en-US" dirty="0">
                <a:latin typeface="Proxima Nova Rg"/>
              </a:rPr>
              <a:t>Track effectiveness of changes in reducing cognitive workload.</a:t>
            </a:r>
            <a:endParaRPr lang="en-US" dirty="0"/>
          </a:p>
        </p:txBody>
      </p:sp>
      <p:sp>
        <p:nvSpPr>
          <p:cNvPr id="4" name="Date Placeholder 3">
            <a:extLst>
              <a:ext uri="{FF2B5EF4-FFF2-40B4-BE49-F238E27FC236}">
                <a16:creationId xmlns:a16="http://schemas.microsoft.com/office/drawing/2014/main" id="{E5204CCA-94BD-469A-83BD-6019EAE85D78}"/>
              </a:ext>
            </a:extLst>
          </p:cNvPr>
          <p:cNvSpPr>
            <a:spLocks noGrp="1"/>
          </p:cNvSpPr>
          <p:nvPr>
            <p:ph type="dt" sz="half" idx="10"/>
          </p:nvPr>
        </p:nvSpPr>
        <p:spPr/>
        <p:txBody>
          <a:bodyPr/>
          <a:lstStyle/>
          <a:p>
            <a:pPr>
              <a:defRPr/>
            </a:pPr>
            <a:fld id="{48DC7F04-A10E-EE41-B210-74CC97140B01}" type="datetime1">
              <a:rPr lang="en-US"/>
              <a:pPr>
                <a:defRPr/>
              </a:pPr>
              <a:t>3/30/22</a:t>
            </a:fld>
            <a:endParaRPr lang="en-US"/>
          </a:p>
        </p:txBody>
      </p:sp>
      <p:sp>
        <p:nvSpPr>
          <p:cNvPr id="5" name="Slide Number Placeholder 4">
            <a:extLst>
              <a:ext uri="{FF2B5EF4-FFF2-40B4-BE49-F238E27FC236}">
                <a16:creationId xmlns:a16="http://schemas.microsoft.com/office/drawing/2014/main" id="{BA9C1E57-180B-441D-8F1A-C86374C8BB94}"/>
              </a:ext>
            </a:extLst>
          </p:cNvPr>
          <p:cNvSpPr>
            <a:spLocks noGrp="1"/>
          </p:cNvSpPr>
          <p:nvPr>
            <p:ph type="sldNum" sz="quarter" idx="11"/>
          </p:nvPr>
        </p:nvSpPr>
        <p:spPr/>
        <p:txBody>
          <a:bodyPr/>
          <a:lstStyle/>
          <a:p>
            <a:pPr>
              <a:defRPr/>
            </a:pPr>
            <a:fld id="{C1345A0C-6F28-3E4C-B95F-85B47241162D}" type="slidenum">
              <a:rPr lang="en-US"/>
              <a:pPr>
                <a:defRPr/>
              </a:pPr>
              <a:t>6</a:t>
            </a:fld>
            <a:endParaRPr lang="en-US"/>
          </a:p>
        </p:txBody>
      </p:sp>
    </p:spTree>
    <p:extLst>
      <p:ext uri="{BB962C8B-B14F-4D97-AF65-F5344CB8AC3E}">
        <p14:creationId xmlns:p14="http://schemas.microsoft.com/office/powerpoint/2010/main" val="34610625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a:extLst>
              <a:ext uri="{FF2B5EF4-FFF2-40B4-BE49-F238E27FC236}">
                <a16:creationId xmlns:a16="http://schemas.microsoft.com/office/drawing/2014/main" id="{BDADA435-467E-4C48-9E12-60661C8AC043}"/>
              </a:ext>
            </a:extLst>
          </p:cNvPr>
          <p:cNvSpPr>
            <a:spLocks noGrp="1" noChangeArrowheads="1"/>
          </p:cNvSpPr>
          <p:nvPr>
            <p:ph type="title"/>
          </p:nvPr>
        </p:nvSpPr>
        <p:spPr>
          <a:xfrm>
            <a:off x="0" y="1709738"/>
            <a:ext cx="12187238" cy="2852737"/>
          </a:xfrm>
        </p:spPr>
        <p:txBody>
          <a:bodyPr/>
          <a:lstStyle/>
          <a:p>
            <a:pPr eaLnBrk="1" hangingPunct="1"/>
            <a:r>
              <a:rPr lang="en-US" altLang="en-US"/>
              <a:t>Thank you!</a:t>
            </a:r>
          </a:p>
        </p:txBody>
      </p:sp>
      <p:sp>
        <p:nvSpPr>
          <p:cNvPr id="3" name="Date Placeholder 2">
            <a:extLst>
              <a:ext uri="{FF2B5EF4-FFF2-40B4-BE49-F238E27FC236}">
                <a16:creationId xmlns:a16="http://schemas.microsoft.com/office/drawing/2014/main" id="{CFC66E4D-7C9F-9943-8185-261D6FF754FA}"/>
              </a:ext>
            </a:extLst>
          </p:cNvPr>
          <p:cNvSpPr>
            <a:spLocks noGrp="1"/>
          </p:cNvSpPr>
          <p:nvPr>
            <p:ph type="dt" sz="quarter" idx="10"/>
          </p:nvPr>
        </p:nvSpPr>
        <p:spPr/>
        <p:txBody>
          <a:bodyPr/>
          <a:lstStyle/>
          <a:p>
            <a:pPr>
              <a:defRPr/>
            </a:pPr>
            <a:fld id="{A116422C-BC78-1C4C-AB1F-E468C909F2B6}" type="datetime1">
              <a:rPr lang="en-US" smtClean="0"/>
              <a:pPr>
                <a:defRPr/>
              </a:pPr>
              <a:t>3/30/22</a:t>
            </a:fld>
            <a:endParaRPr lang="en-US"/>
          </a:p>
        </p:txBody>
      </p:sp>
      <p:pic>
        <p:nvPicPr>
          <p:cNvPr id="6" name="Graphic 5" descr="Completed with solid fill">
            <a:extLst>
              <a:ext uri="{FF2B5EF4-FFF2-40B4-BE49-F238E27FC236}">
                <a16:creationId xmlns:a16="http://schemas.microsoft.com/office/drawing/2014/main" id="{032D0400-03C7-6D4E-B22D-CFF6C9AE5D37}"/>
              </a:ext>
            </a:extLst>
          </p:cNvPr>
          <p:cNvPicPr>
            <a:picLocks noChangeAspect="1"/>
          </p:cNvPicPr>
          <p:nvPr/>
        </p:nvPicPr>
        <p:blipFill>
          <a:blip r:embed="rId2"/>
          <a:stretch>
            <a:fillRect/>
          </a:stretch>
        </p:blipFill>
        <p:spPr>
          <a:xfrm>
            <a:off x="6323013" y="735013"/>
            <a:ext cx="4800600" cy="4800600"/>
          </a:xfrm>
          <a:prstGeom prst="rect">
            <a:avLst/>
          </a:prstGeom>
        </p:spPr>
      </p:pic>
      <p:sp>
        <p:nvSpPr>
          <p:cNvPr id="5" name="Slide Number Placeholder 4">
            <a:extLst>
              <a:ext uri="{FF2B5EF4-FFF2-40B4-BE49-F238E27FC236}">
                <a16:creationId xmlns:a16="http://schemas.microsoft.com/office/drawing/2014/main" id="{F9F738A4-78C1-BA48-9A98-7231D84E5DD3}"/>
              </a:ext>
            </a:extLst>
          </p:cNvPr>
          <p:cNvSpPr>
            <a:spLocks noGrp="1"/>
          </p:cNvSpPr>
          <p:nvPr>
            <p:ph type="sldNum" sz="quarter" idx="11"/>
          </p:nvPr>
        </p:nvSpPr>
        <p:spPr/>
        <p:txBody>
          <a:bodyPr/>
          <a:lstStyle/>
          <a:p>
            <a:pPr>
              <a:defRPr/>
            </a:pPr>
            <a:fld id="{07E587AB-7230-FF4C-93D3-D3DF8FAEC5A6}" type="slidenum">
              <a:rPr lang="en-US" smtClean="0"/>
              <a:pPr>
                <a:defRPr/>
              </a:pPr>
              <a:t>60</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a:extLst>
              <a:ext uri="{FF2B5EF4-FFF2-40B4-BE49-F238E27FC236}">
                <a16:creationId xmlns:a16="http://schemas.microsoft.com/office/drawing/2014/main" id="{FA475840-8EA3-E14F-A832-01EECB35F3C4}"/>
              </a:ext>
            </a:extLst>
          </p:cNvPr>
          <p:cNvSpPr>
            <a:spLocks noGrp="1" noChangeArrowheads="1"/>
          </p:cNvSpPr>
          <p:nvPr>
            <p:ph type="title"/>
          </p:nvPr>
        </p:nvSpPr>
        <p:spPr>
          <a:xfrm>
            <a:off x="35860" y="41344"/>
            <a:ext cx="12010742" cy="679450"/>
          </a:xfrm>
          <a:solidFill>
            <a:schemeClr val="bg1"/>
          </a:solidFill>
        </p:spPr>
        <p:txBody>
          <a:bodyPr lIns="685800"/>
          <a:lstStyle/>
          <a:p>
            <a:pPr eaLnBrk="1" hangingPunct="1"/>
            <a:r>
              <a:rPr lang="en-US" altLang="en-US"/>
              <a:t>Study Summary</a:t>
            </a:r>
          </a:p>
        </p:txBody>
      </p:sp>
      <p:sp>
        <p:nvSpPr>
          <p:cNvPr id="14338" name="Content Placeholder 2">
            <a:extLst>
              <a:ext uri="{FF2B5EF4-FFF2-40B4-BE49-F238E27FC236}">
                <a16:creationId xmlns:a16="http://schemas.microsoft.com/office/drawing/2014/main" id="{3E25D53E-AF10-B94D-9B42-B61252FEA4A3}"/>
              </a:ext>
            </a:extLst>
          </p:cNvPr>
          <p:cNvSpPr>
            <a:spLocks noGrp="1" noChangeArrowheads="1"/>
          </p:cNvSpPr>
          <p:nvPr>
            <p:ph sz="half" idx="1"/>
          </p:nvPr>
        </p:nvSpPr>
        <p:spPr>
          <a:xfrm>
            <a:off x="0" y="733425"/>
            <a:ext cx="6019800" cy="5443538"/>
          </a:xfrm>
        </p:spPr>
        <p:txBody>
          <a:bodyPr/>
          <a:lstStyle/>
          <a:p>
            <a:pPr eaLnBrk="1" hangingPunct="1"/>
            <a:r>
              <a:rPr lang="en-US" altLang="en-US" b="1"/>
              <a:t>Research Topic</a:t>
            </a:r>
            <a:r>
              <a:rPr lang="en-US" altLang="en-US"/>
              <a:t>: Client Services Processes</a:t>
            </a:r>
          </a:p>
          <a:p>
            <a:pPr lvl="1" eaLnBrk="1" hangingPunct="1"/>
            <a:r>
              <a:rPr lang="en-US" altLang="en-US"/>
              <a:t>What tasks, tools, and knowledge are required for AEs and their leaders on a daily basis?</a:t>
            </a:r>
          </a:p>
          <a:p>
            <a:pPr lvl="1" eaLnBrk="1" hangingPunct="1"/>
            <a:r>
              <a:rPr lang="en-US" altLang="en-US"/>
              <a:t>Which tasks are most common versus least common?</a:t>
            </a:r>
          </a:p>
          <a:p>
            <a:pPr lvl="1" eaLnBrk="1" hangingPunct="1"/>
            <a:r>
              <a:rPr lang="en-US" altLang="en-US"/>
              <a:t>What goals are users trying to achieve?</a:t>
            </a:r>
          </a:p>
          <a:p>
            <a:pPr lvl="1" eaLnBrk="1" hangingPunct="1"/>
            <a:r>
              <a:rPr lang="en-US" altLang="en-US"/>
              <a:t>How do other client-focused teams interact with AEs?</a:t>
            </a:r>
          </a:p>
          <a:p>
            <a:pPr lvl="1" eaLnBrk="1" hangingPunct="1"/>
            <a:r>
              <a:rPr lang="en-US" altLang="en-US"/>
              <a:t>What are AEs’ perceptions of their environment, tools, and tasks?</a:t>
            </a:r>
          </a:p>
          <a:p>
            <a:pPr lvl="1" eaLnBrk="1" hangingPunct="1"/>
            <a:r>
              <a:rPr lang="en-US" altLang="en-US"/>
              <a:t>How do AEs feel about their environment, tools, and tasks?</a:t>
            </a:r>
          </a:p>
        </p:txBody>
      </p:sp>
      <p:sp>
        <p:nvSpPr>
          <p:cNvPr id="14339" name="Content Placeholder 3">
            <a:extLst>
              <a:ext uri="{FF2B5EF4-FFF2-40B4-BE49-F238E27FC236}">
                <a16:creationId xmlns:a16="http://schemas.microsoft.com/office/drawing/2014/main" id="{378E249B-0A20-2F40-A971-9460E1B95DD3}"/>
              </a:ext>
            </a:extLst>
          </p:cNvPr>
          <p:cNvSpPr>
            <a:spLocks noGrp="1" noChangeArrowheads="1"/>
          </p:cNvSpPr>
          <p:nvPr>
            <p:ph sz="half" idx="2"/>
          </p:nvPr>
        </p:nvSpPr>
        <p:spPr>
          <a:xfrm>
            <a:off x="6172200" y="733425"/>
            <a:ext cx="6015038" cy="5443538"/>
          </a:xfrm>
        </p:spPr>
        <p:txBody>
          <a:bodyPr/>
          <a:lstStyle/>
          <a:p>
            <a:pPr eaLnBrk="1" hangingPunct="1"/>
            <a:r>
              <a:rPr lang="en-US" altLang="en-US"/>
              <a:t>Method: Contextual Task Analysis (Contextual 	 	     Inquiry)</a:t>
            </a:r>
          </a:p>
          <a:p>
            <a:pPr eaLnBrk="1" hangingPunct="1"/>
            <a:r>
              <a:rPr lang="en-US" altLang="en-US"/>
              <a:t>Project Code &amp; Repository: </a:t>
            </a:r>
            <a:r>
              <a:rPr lang="en-US" altLang="en-US">
                <a:solidFill>
                  <a:srgbClr val="4A792F"/>
                </a:solidFill>
                <a:hlinkClick r:id="rId2">
                  <a:extLst>
                    <a:ext uri="{A12FA001-AC4F-418D-AE19-62706E023703}">
                      <ahyp:hlinkClr xmlns:ahyp="http://schemas.microsoft.com/office/drawing/2018/hyperlinkcolor" val="tx"/>
                    </a:ext>
                  </a:extLst>
                </a:hlinkClick>
              </a:rPr>
              <a:t>FAC-001</a:t>
            </a:r>
            <a:endParaRPr lang="en-US" altLang="en-US">
              <a:solidFill>
                <a:srgbClr val="4A792F"/>
              </a:solidFill>
            </a:endParaRPr>
          </a:p>
          <a:p>
            <a:pPr eaLnBrk="1" hangingPunct="1"/>
            <a:r>
              <a:rPr lang="en-US" altLang="en-US"/>
              <a:t>Research tools: </a:t>
            </a:r>
            <a:r>
              <a:rPr lang="en-US" altLang="en-US">
                <a:solidFill>
                  <a:srgbClr val="4A792F"/>
                </a:solidFill>
                <a:hlinkClick r:id="rId3">
                  <a:extLst>
                    <a:ext uri="{A12FA001-AC4F-418D-AE19-62706E023703}">
                      <ahyp:hlinkClr xmlns:ahyp="http://schemas.microsoft.com/office/drawing/2018/hyperlinkcolor" val="tx"/>
                    </a:ext>
                  </a:extLst>
                </a:hlinkClick>
              </a:rPr>
              <a:t>Powerpoint Assistant</a:t>
            </a:r>
            <a:endParaRPr lang="en-US" altLang="en-US">
              <a:solidFill>
                <a:srgbClr val="4A792F"/>
              </a:solidFill>
            </a:endParaRPr>
          </a:p>
          <a:p>
            <a:pPr marL="0" indent="0" eaLnBrk="1" hangingPunct="1">
              <a:buNone/>
            </a:pPr>
            <a:endParaRPr lang="en-US" altLang="en-US"/>
          </a:p>
        </p:txBody>
      </p:sp>
      <p:sp>
        <p:nvSpPr>
          <p:cNvPr id="5" name="Date Placeholder 4">
            <a:extLst>
              <a:ext uri="{FF2B5EF4-FFF2-40B4-BE49-F238E27FC236}">
                <a16:creationId xmlns:a16="http://schemas.microsoft.com/office/drawing/2014/main" id="{1E9E34C9-6F4B-6946-B34E-F0A49E7F2B11}"/>
              </a:ext>
            </a:extLst>
          </p:cNvPr>
          <p:cNvSpPr>
            <a:spLocks noGrp="1"/>
          </p:cNvSpPr>
          <p:nvPr>
            <p:ph type="dt" sz="quarter" idx="10"/>
          </p:nvPr>
        </p:nvSpPr>
        <p:spPr/>
        <p:txBody>
          <a:bodyPr/>
          <a:lstStyle/>
          <a:p>
            <a:pPr>
              <a:defRPr/>
            </a:pPr>
            <a:fld id="{8E3A591C-4202-C54F-A147-4438975DCFB7}" type="datetime1">
              <a:rPr lang="en-US"/>
              <a:pPr>
                <a:defRPr/>
              </a:pPr>
              <a:t>3/30/22</a:t>
            </a:fld>
            <a:endParaRPr lang="en-US"/>
          </a:p>
        </p:txBody>
      </p:sp>
      <p:sp>
        <p:nvSpPr>
          <p:cNvPr id="7" name="Slide Number Placeholder 6">
            <a:extLst>
              <a:ext uri="{FF2B5EF4-FFF2-40B4-BE49-F238E27FC236}">
                <a16:creationId xmlns:a16="http://schemas.microsoft.com/office/drawing/2014/main" id="{2BC72744-37E7-274D-991A-26D0AC6A576E}"/>
              </a:ext>
            </a:extLst>
          </p:cNvPr>
          <p:cNvSpPr>
            <a:spLocks noGrp="1"/>
          </p:cNvSpPr>
          <p:nvPr>
            <p:ph type="sldNum" sz="quarter" idx="11"/>
          </p:nvPr>
        </p:nvSpPr>
        <p:spPr/>
        <p:txBody>
          <a:bodyPr/>
          <a:lstStyle/>
          <a:p>
            <a:pPr>
              <a:defRPr/>
            </a:pPr>
            <a:fld id="{D247F015-F2C9-8D4F-AC85-5E1777C27052}" type="slidenum">
              <a:rPr lang="en-US"/>
              <a:pPr>
                <a:defRPr/>
              </a:pPr>
              <a:t>7</a:t>
            </a:fld>
            <a:endParaRPr lang="en-US"/>
          </a:p>
        </p:txBody>
      </p:sp>
      <p:pic>
        <p:nvPicPr>
          <p:cNvPr id="3" name="Graphic 2" descr="Clipboard Checked with solid fill">
            <a:extLst>
              <a:ext uri="{FF2B5EF4-FFF2-40B4-BE49-F238E27FC236}">
                <a16:creationId xmlns:a16="http://schemas.microsoft.com/office/drawing/2014/main" id="{18FA4BB6-8B6F-4646-8EB8-37BE9FC6BB68}"/>
              </a:ext>
            </a:extLst>
          </p:cNvPr>
          <p:cNvPicPr>
            <a:picLocks noChangeAspect="1"/>
          </p:cNvPicPr>
          <p:nvPr/>
        </p:nvPicPr>
        <p:blipFill>
          <a:blip r:embed="rId4"/>
          <a:stretch>
            <a:fillRect/>
          </a:stretch>
        </p:blipFill>
        <p:spPr>
          <a:xfrm>
            <a:off x="145398" y="22225"/>
            <a:ext cx="550862" cy="5492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DD5802CC-5851-CE4C-9C12-6BFA1E4878CE}"/>
              </a:ext>
            </a:extLst>
          </p:cNvPr>
          <p:cNvSpPr>
            <a:spLocks noGrp="1" noChangeArrowheads="1"/>
          </p:cNvSpPr>
          <p:nvPr>
            <p:ph type="title"/>
          </p:nvPr>
        </p:nvSpPr>
        <p:spPr>
          <a:xfrm>
            <a:off x="0" y="1709738"/>
            <a:ext cx="12187238" cy="2852737"/>
          </a:xfrm>
        </p:spPr>
        <p:txBody>
          <a:bodyPr/>
          <a:lstStyle/>
          <a:p>
            <a:pPr eaLnBrk="1" hangingPunct="1"/>
            <a:r>
              <a:rPr lang="en-US" altLang="en-US"/>
              <a:t>Participants and Methodology</a:t>
            </a:r>
          </a:p>
        </p:txBody>
      </p:sp>
      <p:sp>
        <p:nvSpPr>
          <p:cNvPr id="4" name="Date Placeholder 3">
            <a:extLst>
              <a:ext uri="{FF2B5EF4-FFF2-40B4-BE49-F238E27FC236}">
                <a16:creationId xmlns:a16="http://schemas.microsoft.com/office/drawing/2014/main" id="{1BE80D02-B455-A94A-84DF-3A5786CB7210}"/>
              </a:ext>
            </a:extLst>
          </p:cNvPr>
          <p:cNvSpPr>
            <a:spLocks noGrp="1"/>
          </p:cNvSpPr>
          <p:nvPr>
            <p:ph type="dt" sz="quarter" idx="10"/>
          </p:nvPr>
        </p:nvSpPr>
        <p:spPr/>
        <p:txBody>
          <a:bodyPr/>
          <a:lstStyle/>
          <a:p>
            <a:pPr>
              <a:defRPr/>
            </a:pPr>
            <a:fld id="{87C216BA-4F3B-ED45-B2B6-5C5B51D5F863}" type="datetime1">
              <a:rPr lang="en-US"/>
              <a:pPr>
                <a:defRPr/>
              </a:pPr>
              <a:t>3/30/22</a:t>
            </a:fld>
            <a:endParaRPr lang="en-US"/>
          </a:p>
        </p:txBody>
      </p:sp>
      <p:pic>
        <p:nvPicPr>
          <p:cNvPr id="3" name="Graphic 2" descr="Group of people with solid fill">
            <a:extLst>
              <a:ext uri="{FF2B5EF4-FFF2-40B4-BE49-F238E27FC236}">
                <a16:creationId xmlns:a16="http://schemas.microsoft.com/office/drawing/2014/main" id="{6147C6CD-9EF6-1949-9494-8CC1336E3C6C}"/>
              </a:ext>
            </a:extLst>
          </p:cNvPr>
          <p:cNvPicPr>
            <a:picLocks noChangeAspect="1"/>
          </p:cNvPicPr>
          <p:nvPr/>
        </p:nvPicPr>
        <p:blipFill>
          <a:blip r:embed="rId2"/>
          <a:stretch>
            <a:fillRect/>
          </a:stretch>
        </p:blipFill>
        <p:spPr>
          <a:xfrm>
            <a:off x="6323013" y="1023938"/>
            <a:ext cx="4800600" cy="4800600"/>
          </a:xfrm>
          <a:prstGeom prst="rect">
            <a:avLst/>
          </a:prstGeom>
        </p:spPr>
      </p:pic>
      <p:sp>
        <p:nvSpPr>
          <p:cNvPr id="6" name="Slide Number Placeholder 5">
            <a:extLst>
              <a:ext uri="{FF2B5EF4-FFF2-40B4-BE49-F238E27FC236}">
                <a16:creationId xmlns:a16="http://schemas.microsoft.com/office/drawing/2014/main" id="{EE44E0CE-B3BD-E14B-894C-B2BEB910B0A6}"/>
              </a:ext>
            </a:extLst>
          </p:cNvPr>
          <p:cNvSpPr>
            <a:spLocks noGrp="1"/>
          </p:cNvSpPr>
          <p:nvPr>
            <p:ph type="sldNum" sz="quarter" idx="11"/>
          </p:nvPr>
        </p:nvSpPr>
        <p:spPr/>
        <p:txBody>
          <a:bodyPr/>
          <a:lstStyle/>
          <a:p>
            <a:pPr>
              <a:defRPr/>
            </a:pPr>
            <a:fld id="{41126F32-95CA-E44B-B47D-50B92CA6E4C2}" type="slidenum">
              <a:rPr lang="en-US"/>
              <a:pPr>
                <a:defRPr/>
              </a:pPr>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a:extLst>
              <a:ext uri="{FF2B5EF4-FFF2-40B4-BE49-F238E27FC236}">
                <a16:creationId xmlns:a16="http://schemas.microsoft.com/office/drawing/2014/main" id="{6D08BB2D-EB05-6F4E-9AB1-F36D2AA29421}"/>
              </a:ext>
            </a:extLst>
          </p:cNvPr>
          <p:cNvSpPr>
            <a:spLocks noGrp="1" noChangeArrowheads="1"/>
          </p:cNvSpPr>
          <p:nvPr>
            <p:ph type="title"/>
          </p:nvPr>
        </p:nvSpPr>
        <p:spPr>
          <a:xfrm>
            <a:off x="143440" y="41344"/>
            <a:ext cx="11861235" cy="679450"/>
          </a:xfrm>
        </p:spPr>
        <p:txBody>
          <a:bodyPr lIns="685800"/>
          <a:lstStyle/>
          <a:p>
            <a:pPr eaLnBrk="1" hangingPunct="1"/>
            <a:r>
              <a:rPr lang="en-US" altLang="en-US" dirty="0"/>
              <a:t>Participants (6)</a:t>
            </a:r>
          </a:p>
        </p:txBody>
      </p:sp>
      <p:graphicFrame>
        <p:nvGraphicFramePr>
          <p:cNvPr id="4" name="Table 4">
            <a:extLst>
              <a:ext uri="{FF2B5EF4-FFF2-40B4-BE49-F238E27FC236}">
                <a16:creationId xmlns:a16="http://schemas.microsoft.com/office/drawing/2014/main" id="{97618EF9-A272-3C40-B082-E65839C58251}"/>
              </a:ext>
            </a:extLst>
          </p:cNvPr>
          <p:cNvGraphicFramePr>
            <a:graphicFrameLocks noGrp="1"/>
          </p:cNvGraphicFramePr>
          <p:nvPr>
            <p:ph idx="1"/>
            <p:extLst>
              <p:ext uri="{D42A27DB-BD31-4B8C-83A1-F6EECF244321}">
                <p14:modId xmlns:p14="http://schemas.microsoft.com/office/powerpoint/2010/main" val="206995539"/>
              </p:ext>
            </p:extLst>
          </p:nvPr>
        </p:nvGraphicFramePr>
        <p:xfrm>
          <a:off x="195263" y="733425"/>
          <a:ext cx="9020807" cy="2595880"/>
        </p:xfrm>
        <a:graphic>
          <a:graphicData uri="http://schemas.openxmlformats.org/drawingml/2006/table">
            <a:tbl>
              <a:tblPr firstRow="1" bandRow="1">
                <a:tableStyleId>{5C22544A-7EE6-4342-B048-85BDC9FD1C3A}</a:tableStyleId>
              </a:tblPr>
              <a:tblGrid>
                <a:gridCol w="3696521">
                  <a:extLst>
                    <a:ext uri="{9D8B030D-6E8A-4147-A177-3AD203B41FA5}">
                      <a16:colId xmlns:a16="http://schemas.microsoft.com/office/drawing/2014/main" val="20001"/>
                    </a:ext>
                  </a:extLst>
                </a:gridCol>
                <a:gridCol w="5324286">
                  <a:extLst>
                    <a:ext uri="{9D8B030D-6E8A-4147-A177-3AD203B41FA5}">
                      <a16:colId xmlns:a16="http://schemas.microsoft.com/office/drawing/2014/main" val="20002"/>
                    </a:ext>
                  </a:extLst>
                </a:gridCol>
              </a:tblGrid>
              <a:tr h="370840">
                <a:tc>
                  <a:txBody>
                    <a:bodyPr/>
                    <a:lstStyle/>
                    <a:p>
                      <a:r>
                        <a:rPr lang="en-US" sz="1600" dirty="0">
                          <a:solidFill>
                            <a:schemeClr val="bg1"/>
                          </a:solidFill>
                          <a:latin typeface="Proxima Nova Rg"/>
                        </a:rPr>
                        <a:t>Name</a:t>
                      </a:r>
                    </a:p>
                  </a:txBody>
                  <a:tcPr>
                    <a:solidFill>
                      <a:srgbClr val="4A792F"/>
                    </a:solidFill>
                  </a:tcPr>
                </a:tc>
                <a:tc>
                  <a:txBody>
                    <a:bodyPr/>
                    <a:lstStyle/>
                    <a:p>
                      <a:r>
                        <a:rPr lang="en-US" sz="1600" dirty="0">
                          <a:solidFill>
                            <a:schemeClr val="bg1"/>
                          </a:solidFill>
                          <a:latin typeface="Proxima Nova Rg"/>
                        </a:rPr>
                        <a:t>Role – Activity</a:t>
                      </a:r>
                    </a:p>
                  </a:txBody>
                  <a:tcPr>
                    <a:solidFill>
                      <a:srgbClr val="4A792F"/>
                    </a:solidFill>
                  </a:tcPr>
                </a:tc>
                <a:extLst>
                  <a:ext uri="{0D108BD9-81ED-4DB2-BD59-A6C34878D82A}">
                    <a16:rowId xmlns:a16="http://schemas.microsoft.com/office/drawing/2014/main" val="10000"/>
                  </a:ext>
                </a:extLst>
              </a:tr>
              <a:tr h="370840">
                <a:tc>
                  <a:txBody>
                    <a:bodyPr/>
                    <a:lstStyle/>
                    <a:p>
                      <a:r>
                        <a:rPr lang="en-US" sz="1300" dirty="0">
                          <a:solidFill>
                            <a:srgbClr val="696868"/>
                          </a:solidFill>
                          <a:latin typeface="Proxima Nova Rg"/>
                        </a:rPr>
                        <a:t>{ Name Removed }</a:t>
                      </a:r>
                    </a:p>
                  </a:txBody>
                  <a:tcPr>
                    <a:noFill/>
                  </a:tcPr>
                </a:tc>
                <a:tc>
                  <a:txBody>
                    <a:bodyPr/>
                    <a:lstStyle/>
                    <a:p>
                      <a:r>
                        <a:rPr lang="en-US" sz="1300" dirty="0">
                          <a:solidFill>
                            <a:srgbClr val="696868"/>
                          </a:solidFill>
                          <a:latin typeface="Proxima Nova Rg"/>
                        </a:rPr>
                        <a:t>Manager, Client Services – Manager Interview</a:t>
                      </a:r>
                    </a:p>
                  </a:txBody>
                  <a:tcPr>
                    <a:noFill/>
                  </a:tcPr>
                </a:tc>
                <a:extLst>
                  <a:ext uri="{0D108BD9-81ED-4DB2-BD59-A6C34878D82A}">
                    <a16:rowId xmlns:a16="http://schemas.microsoft.com/office/drawing/2014/main" val="10001"/>
                  </a:ext>
                </a:extLst>
              </a:tr>
              <a:tr h="370840">
                <a:tc>
                  <a:txBody>
                    <a:bodyPr/>
                    <a:lstStyle/>
                    <a:p>
                      <a:r>
                        <a:rPr lang="en-US" sz="1300" dirty="0">
                          <a:solidFill>
                            <a:srgbClr val="696868"/>
                          </a:solidFill>
                          <a:latin typeface="Proxima Nova Rg"/>
                        </a:rPr>
                        <a:t>{ Name Removed }</a:t>
                      </a:r>
                    </a:p>
                  </a:txBody>
                  <a:tcPr>
                    <a:noFill/>
                  </a:tcPr>
                </a:tc>
                <a:tc>
                  <a:txBody>
                    <a:bodyPr/>
                    <a:lstStyle/>
                    <a:p>
                      <a:r>
                        <a:rPr lang="en-US" sz="1300" dirty="0">
                          <a:solidFill>
                            <a:srgbClr val="696868"/>
                          </a:solidFill>
                          <a:latin typeface="Proxima Nova Rg"/>
                        </a:rPr>
                        <a:t>Account Executive – Contextual Inquiry (Task Analysis)</a:t>
                      </a:r>
                    </a:p>
                  </a:txBody>
                  <a:tcPr>
                    <a:noFill/>
                  </a:tcPr>
                </a:tc>
                <a:extLst>
                  <a:ext uri="{0D108BD9-81ED-4DB2-BD59-A6C34878D82A}">
                    <a16:rowId xmlns:a16="http://schemas.microsoft.com/office/drawing/2014/main" val="10002"/>
                  </a:ext>
                </a:extLst>
              </a:tr>
              <a:tr h="370840">
                <a:tc>
                  <a:txBody>
                    <a:bodyPr/>
                    <a:lstStyle/>
                    <a:p>
                      <a:r>
                        <a:rPr lang="en-US" sz="1300" dirty="0">
                          <a:solidFill>
                            <a:srgbClr val="696868"/>
                          </a:solidFill>
                          <a:latin typeface="Proxima Nova Rg"/>
                        </a:rPr>
                        <a:t>{ Name Removed }</a:t>
                      </a:r>
                    </a:p>
                  </a:txBody>
                  <a:tcPr>
                    <a:noFill/>
                  </a:tcPr>
                </a:tc>
                <a:tc>
                  <a:txBody>
                    <a:bodyPr/>
                    <a:lstStyle/>
                    <a:p>
                      <a:r>
                        <a:rPr lang="en-US" sz="1300" dirty="0">
                          <a:solidFill>
                            <a:srgbClr val="696868"/>
                          </a:solidFill>
                          <a:latin typeface="Proxima Nova Rg"/>
                        </a:rPr>
                        <a:t>Account Executive II – Contextual Inquiry (Task Analysis)</a:t>
                      </a:r>
                    </a:p>
                  </a:txBody>
                  <a:tcPr>
                    <a:noFill/>
                  </a:tcPr>
                </a:tc>
                <a:extLst>
                  <a:ext uri="{0D108BD9-81ED-4DB2-BD59-A6C34878D82A}">
                    <a16:rowId xmlns:a16="http://schemas.microsoft.com/office/drawing/2014/main" val="10003"/>
                  </a:ext>
                </a:extLst>
              </a:tr>
              <a:tr h="370840">
                <a:tc>
                  <a:txBody>
                    <a:bodyPr/>
                    <a:lstStyle/>
                    <a:p>
                      <a:r>
                        <a:rPr lang="en-US" sz="1300" dirty="0">
                          <a:solidFill>
                            <a:srgbClr val="696868"/>
                          </a:solidFill>
                          <a:latin typeface="Proxima Nova Rg"/>
                        </a:rPr>
                        <a:t>{ Name Removed }</a:t>
                      </a:r>
                    </a:p>
                  </a:txBody>
                  <a:tcPr>
                    <a:noFill/>
                  </a:tcPr>
                </a:tc>
                <a:tc>
                  <a:txBody>
                    <a:bodyPr/>
                    <a:lstStyle/>
                    <a:p>
                      <a:r>
                        <a:rPr lang="en-US" sz="1300" dirty="0">
                          <a:solidFill>
                            <a:srgbClr val="696868"/>
                          </a:solidFill>
                          <a:latin typeface="Proxima Nova Rg"/>
                        </a:rPr>
                        <a:t>Account Executive – Contextual Inquiry (Task Analysis)</a:t>
                      </a:r>
                    </a:p>
                  </a:txBody>
                  <a:tcPr>
                    <a:noFill/>
                  </a:tcPr>
                </a:tc>
                <a:extLst>
                  <a:ext uri="{0D108BD9-81ED-4DB2-BD59-A6C34878D82A}">
                    <a16:rowId xmlns:a16="http://schemas.microsoft.com/office/drawing/2014/main" val="10004"/>
                  </a:ext>
                </a:extLst>
              </a:tr>
              <a:tr h="370840">
                <a:tc>
                  <a:txBody>
                    <a:bodyPr/>
                    <a:lstStyle/>
                    <a:p>
                      <a:r>
                        <a:rPr lang="en-US" sz="1300" dirty="0">
                          <a:solidFill>
                            <a:srgbClr val="696868"/>
                          </a:solidFill>
                          <a:latin typeface="Proxima Nova Rg"/>
                        </a:rPr>
                        <a:t>{ Name Removed }</a:t>
                      </a:r>
                    </a:p>
                  </a:txBody>
                  <a:tcPr>
                    <a:noFill/>
                  </a:tcPr>
                </a:tc>
                <a:tc>
                  <a:txBody>
                    <a:bodyPr/>
                    <a:lstStyle/>
                    <a:p>
                      <a:r>
                        <a:rPr lang="en-US" sz="1300" dirty="0">
                          <a:solidFill>
                            <a:srgbClr val="696868"/>
                          </a:solidFill>
                          <a:latin typeface="Proxima Nova Rg"/>
                        </a:rPr>
                        <a:t>Account Executive II – Contextual Inquiry (Task Analysis)</a:t>
                      </a:r>
                    </a:p>
                  </a:txBody>
                  <a:tcPr>
                    <a:noFill/>
                  </a:tcPr>
                </a:tc>
                <a:extLst>
                  <a:ext uri="{0D108BD9-81ED-4DB2-BD59-A6C34878D82A}">
                    <a16:rowId xmlns:a16="http://schemas.microsoft.com/office/drawing/2014/main" val="2533054293"/>
                  </a:ext>
                </a:extLst>
              </a:tr>
              <a:tr h="370840">
                <a:tc>
                  <a:txBody>
                    <a:bodyPr/>
                    <a:lstStyle/>
                    <a:p>
                      <a:r>
                        <a:rPr lang="en-US" sz="1300" dirty="0">
                          <a:solidFill>
                            <a:srgbClr val="696868"/>
                          </a:solidFill>
                          <a:latin typeface="Proxima Nova Rg"/>
                        </a:rPr>
                        <a:t>{ Name Removed }</a:t>
                      </a:r>
                    </a:p>
                  </a:txBody>
                  <a:tcPr>
                    <a:noFill/>
                  </a:tcPr>
                </a:tc>
                <a:tc>
                  <a:txBody>
                    <a:bodyPr/>
                    <a:lstStyle/>
                    <a:p>
                      <a:r>
                        <a:rPr lang="en-US" sz="1300" dirty="0">
                          <a:solidFill>
                            <a:srgbClr val="696868"/>
                          </a:solidFill>
                          <a:latin typeface="Proxima Nova Rg"/>
                        </a:rPr>
                        <a:t>Account Executive – Contextual Inquiry (Task Analysis)</a:t>
                      </a:r>
                    </a:p>
                  </a:txBody>
                  <a:tcPr>
                    <a:noFill/>
                  </a:tcPr>
                </a:tc>
                <a:extLst>
                  <a:ext uri="{0D108BD9-81ED-4DB2-BD59-A6C34878D82A}">
                    <a16:rowId xmlns:a16="http://schemas.microsoft.com/office/drawing/2014/main" val="491925103"/>
                  </a:ext>
                </a:extLst>
              </a:tr>
            </a:tbl>
          </a:graphicData>
        </a:graphic>
      </p:graphicFrame>
      <p:sp>
        <p:nvSpPr>
          <p:cNvPr id="5" name="Date Placeholder 4">
            <a:extLst>
              <a:ext uri="{FF2B5EF4-FFF2-40B4-BE49-F238E27FC236}">
                <a16:creationId xmlns:a16="http://schemas.microsoft.com/office/drawing/2014/main" id="{2C7F8FB9-3011-9349-A199-8A7931A45410}"/>
              </a:ext>
            </a:extLst>
          </p:cNvPr>
          <p:cNvSpPr>
            <a:spLocks noGrp="1"/>
          </p:cNvSpPr>
          <p:nvPr>
            <p:ph type="dt" sz="quarter" idx="10"/>
          </p:nvPr>
        </p:nvSpPr>
        <p:spPr/>
        <p:txBody>
          <a:bodyPr/>
          <a:lstStyle/>
          <a:p>
            <a:pPr>
              <a:defRPr/>
            </a:pPr>
            <a:fld id="{39A33DC5-676F-0D4A-A847-938EE486011F}" type="datetime1">
              <a:rPr lang="en-US"/>
              <a:pPr>
                <a:defRPr/>
              </a:pPr>
              <a:t>3/30/22</a:t>
            </a:fld>
            <a:endParaRPr lang="en-US"/>
          </a:p>
        </p:txBody>
      </p:sp>
      <p:sp>
        <p:nvSpPr>
          <p:cNvPr id="7" name="Slide Number Placeholder 6">
            <a:extLst>
              <a:ext uri="{FF2B5EF4-FFF2-40B4-BE49-F238E27FC236}">
                <a16:creationId xmlns:a16="http://schemas.microsoft.com/office/drawing/2014/main" id="{8162C085-D221-EA46-B5D9-A31F8BC01E3B}"/>
              </a:ext>
            </a:extLst>
          </p:cNvPr>
          <p:cNvSpPr>
            <a:spLocks noGrp="1"/>
          </p:cNvSpPr>
          <p:nvPr>
            <p:ph type="sldNum" sz="quarter" idx="11"/>
          </p:nvPr>
        </p:nvSpPr>
        <p:spPr/>
        <p:txBody>
          <a:bodyPr/>
          <a:lstStyle/>
          <a:p>
            <a:pPr>
              <a:defRPr/>
            </a:pPr>
            <a:fld id="{67C25398-6A73-0D43-BFAE-346C331FC42F}" type="slidenum">
              <a:rPr lang="en-US"/>
              <a:pPr>
                <a:defRPr/>
              </a:pPr>
              <a:t>9</a:t>
            </a:fld>
            <a:endParaRPr lang="en-US"/>
          </a:p>
        </p:txBody>
      </p:sp>
      <p:pic>
        <p:nvPicPr>
          <p:cNvPr id="11" name="Graphic 10" descr="Ui Ux with solid fill">
            <a:extLst>
              <a:ext uri="{FF2B5EF4-FFF2-40B4-BE49-F238E27FC236}">
                <a16:creationId xmlns:a16="http://schemas.microsoft.com/office/drawing/2014/main" id="{EE5F36FC-5ADC-4540-8446-EB538A12B866}"/>
              </a:ext>
            </a:extLst>
          </p:cNvPr>
          <p:cNvPicPr>
            <a:picLocks noChangeAspect="1"/>
          </p:cNvPicPr>
          <p:nvPr/>
        </p:nvPicPr>
        <p:blipFill>
          <a:blip r:embed="rId2"/>
          <a:stretch>
            <a:fillRect/>
          </a:stretch>
        </p:blipFill>
        <p:spPr>
          <a:xfrm>
            <a:off x="227578" y="66675"/>
            <a:ext cx="549275" cy="54927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XResearchSummary_19Dec2020" id="{B350AE70-4DEA-BD40-88CC-7CADD9BA772F}" vid="{782EC6B6-6615-8B4B-AA92-CF1FC8AA93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bae4b740-91b2-489f-b543-a699b1ff47db">
      <UserInfo>
        <DisplayName>Lisy, Sara</DisplayName>
        <AccountId>42</AccountId>
        <AccountType/>
      </UserInfo>
      <UserInfo>
        <DisplayName>Belknap, Dan</DisplayName>
        <AccountId>52</AccountId>
        <AccountType/>
      </UserInfo>
      <UserInfo>
        <DisplayName>Wood, Lindsay</DisplayName>
        <AccountId>59</AccountId>
        <AccountType/>
      </UserInfo>
      <UserInfo>
        <DisplayName>Jozwiak, Laura</DisplayName>
        <AccountId>92</AccountId>
        <AccountType/>
      </UserInfo>
      <UserInfo>
        <DisplayName>Rahim, Ahsan</DisplayName>
        <AccountId>125</AccountId>
        <AccountType/>
      </UserInfo>
      <UserInfo>
        <DisplayName>Keyser, Sheila</DisplayName>
        <AccountId>116</AccountId>
        <AccountType/>
      </UserInfo>
      <UserInfo>
        <DisplayName>Sanders, Neil</DisplayName>
        <AccountId>13</AccountId>
        <AccountType/>
      </UserInfo>
      <UserInfo>
        <DisplayName>Wolff, Steve</DisplayName>
        <AccountId>126</AccountId>
        <AccountType/>
      </UserInfo>
    </SharedWithUsers>
    <ResourceDescription xmlns="0859da30-ca64-43e9-b7ad-0a78788c3a0b"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A6155551A22EA4E8C4E8EEF6F150B95" ma:contentTypeVersion="14" ma:contentTypeDescription="Create a new document." ma:contentTypeScope="" ma:versionID="1097a3fff4f74cd532cb881ae029a9dc">
  <xsd:schema xmlns:xsd="http://www.w3.org/2001/XMLSchema" xmlns:xs="http://www.w3.org/2001/XMLSchema" xmlns:p="http://schemas.microsoft.com/office/2006/metadata/properties" xmlns:ns2="0859da30-ca64-43e9-b7ad-0a78788c3a0b" xmlns:ns3="bae4b740-91b2-489f-b543-a699b1ff47db" targetNamespace="http://schemas.microsoft.com/office/2006/metadata/properties" ma:root="true" ma:fieldsID="f9b7399542214a1a8aae1cd22c365f54" ns2:_="" ns3:_="">
    <xsd:import namespace="0859da30-ca64-43e9-b7ad-0a78788c3a0b"/>
    <xsd:import namespace="bae4b740-91b2-489f-b543-a699b1ff47d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element ref="ns2:MediaLengthInSeconds" minOccurs="0"/>
                <xsd:element ref="ns2:ResourceDescrip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59da30-ca64-43e9-b7ad-0a78788c3a0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Location" ma:index="13" nillable="true" ma:displayName="MediaServic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ResourceDescription" ma:index="21" nillable="true" ma:displayName="Resource Description" ma:description="What is in this folder" ma:format="Dropdown" ma:internalName="ResourceDescription">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ae4b740-91b2-489f-b543-a699b1ff47db"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85A58E1-6037-4710-877D-D6B9F20E6470}">
  <ds:schemaRefs>
    <ds:schemaRef ds:uri="http://schemas.microsoft.com/office/2006/metadata/properties"/>
    <ds:schemaRef ds:uri="http://schemas.microsoft.com/office/infopath/2007/PartnerControls"/>
    <ds:schemaRef ds:uri="bae4b740-91b2-489f-b543-a699b1ff47db"/>
    <ds:schemaRef ds:uri="0859da30-ca64-43e9-b7ad-0a78788c3a0b"/>
  </ds:schemaRefs>
</ds:datastoreItem>
</file>

<file path=customXml/itemProps2.xml><?xml version="1.0" encoding="utf-8"?>
<ds:datastoreItem xmlns:ds="http://schemas.openxmlformats.org/officeDocument/2006/customXml" ds:itemID="{77FF63A5-9573-4A9D-9C87-7C62FE85A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859da30-ca64-43e9-b7ad-0a78788c3a0b"/>
    <ds:schemaRef ds:uri="bae4b740-91b2-489f-b543-a699b1ff47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BD96D5-EBAB-489C-940C-9598CB41DD5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1</TotalTime>
  <Words>5369</Words>
  <Application>Microsoft Macintosh PowerPoint</Application>
  <PresentationFormat>Widescreen</PresentationFormat>
  <Paragraphs>708</Paragraphs>
  <Slides>60</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60</vt:i4>
      </vt:variant>
    </vt:vector>
  </HeadingPairs>
  <TitlesOfParts>
    <vt:vector size="64" baseType="lpstr">
      <vt:lpstr>Arial</vt:lpstr>
      <vt:lpstr>Calibri</vt:lpstr>
      <vt:lpstr>Proxima Nova Rg</vt:lpstr>
      <vt:lpstr>Office Theme</vt:lpstr>
      <vt:lpstr>Fleet Action Center, Phase I Research</vt:lpstr>
      <vt:lpstr>Executive Summary</vt:lpstr>
      <vt:lpstr>Executive Summary</vt:lpstr>
      <vt:lpstr>Executive Summary</vt:lpstr>
      <vt:lpstr>Executive Summary</vt:lpstr>
      <vt:lpstr>Next Steps</vt:lpstr>
      <vt:lpstr>Study Summary</vt:lpstr>
      <vt:lpstr>Participants and Methodology</vt:lpstr>
      <vt:lpstr>Participants (6)</vt:lpstr>
      <vt:lpstr>Methodology</vt:lpstr>
      <vt:lpstr>Study Tasks</vt:lpstr>
      <vt:lpstr>Findings</vt:lpstr>
      <vt:lpstr>A Day in the Life of an AE…</vt:lpstr>
      <vt:lpstr>Findings: Multi-Tasking and Interruptions</vt:lpstr>
      <vt:lpstr>Findings Summary</vt:lpstr>
      <vt:lpstr>Findings Summary</vt:lpstr>
      <vt:lpstr>Findings Summary</vt:lpstr>
      <vt:lpstr>AE Experience Interruption via Multiple Channels</vt:lpstr>
      <vt:lpstr>Phone Intrusion Example [Length: 21s] </vt:lpstr>
      <vt:lpstr>Findings: Cognitive Workload</vt:lpstr>
      <vt:lpstr>Findings Summary</vt:lpstr>
      <vt:lpstr>Findings Summary</vt:lpstr>
      <vt:lpstr>Examples of Inbox Organization</vt:lpstr>
      <vt:lpstr>Personal Dashboard Example</vt:lpstr>
      <vt:lpstr>Example of My Team Overview I</vt:lpstr>
      <vt:lpstr>Example of My Team Overview II</vt:lpstr>
      <vt:lpstr>Findings: Processes and Tools</vt:lpstr>
      <vt:lpstr>Findings Summary: Processes and Tools</vt:lpstr>
      <vt:lpstr>Findings Summary: Processes and Tools</vt:lpstr>
      <vt:lpstr>Using Multiple Applications [4m 17s] </vt:lpstr>
      <vt:lpstr>Findings Summary</vt:lpstr>
      <vt:lpstr>Performance: SalesForce Dashboard [Length: 34s]</vt:lpstr>
      <vt:lpstr>Tools Identified During Sessions</vt:lpstr>
      <vt:lpstr>High Level Tool Usage Flow</vt:lpstr>
      <vt:lpstr>Each Tool Offers Something AEs Like</vt:lpstr>
      <vt:lpstr>Each Tool Offers Something AEs Like</vt:lpstr>
      <vt:lpstr>Opportunities for Better AE Support from SalesForce</vt:lpstr>
      <vt:lpstr>AEs Receive Requests from Clients via Teams</vt:lpstr>
      <vt:lpstr>Clients Must Complete Non-Digital Forms for VIM Requests</vt:lpstr>
      <vt:lpstr>Work Environment</vt:lpstr>
      <vt:lpstr>Findings Summary</vt:lpstr>
      <vt:lpstr>Findings Summary</vt:lpstr>
      <vt:lpstr>Communication Quality between Teams Impacts AEs</vt:lpstr>
      <vt:lpstr>Teams View AEs as Responsible for Client Outreach</vt:lpstr>
      <vt:lpstr>Recommendations</vt:lpstr>
      <vt:lpstr>Key Recommendations</vt:lpstr>
      <vt:lpstr>Restructure Information Access to Improve Efficiency</vt:lpstr>
      <vt:lpstr>Eliminate Usability Issues within FleetView</vt:lpstr>
      <vt:lpstr>Continue Performance Improvements and Upgrades</vt:lpstr>
      <vt:lpstr>Continue Identifying Opportunities for Process Improvements</vt:lpstr>
      <vt:lpstr>Clarify Boundaries around Activities</vt:lpstr>
      <vt:lpstr>Appendix</vt:lpstr>
      <vt:lpstr>Common Conversation Topics</vt:lpstr>
      <vt:lpstr>Common Conversation Topics</vt:lpstr>
      <vt:lpstr>Common Conversation Topics</vt:lpstr>
      <vt:lpstr>Ratings of Wheels Applications</vt:lpstr>
      <vt:lpstr>FleetView Ratings</vt:lpstr>
      <vt:lpstr>CSD Ratings</vt:lpstr>
      <vt:lpstr>Other Application Ratings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Fleet Action Center, Phase I Research</dc:title>
  <dc:creator>Leslie McFarlin</dc:creator>
  <cp:lastModifiedBy>Leslie McFarlin</cp:lastModifiedBy>
  <cp:revision>143</cp:revision>
  <dcterms:created xsi:type="dcterms:W3CDTF">2021-09-29T13:51:38Z</dcterms:created>
  <dcterms:modified xsi:type="dcterms:W3CDTF">2022-03-30T22:18:12Z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0x0101009A6155551A22EA4E8C4E8EEF6F150B95</vt:lpwstr>
  </property>
</Properties>
</file>

<file path=docProps/thumbnail.jpeg>
</file>